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61" r:id="rId3"/>
    <p:sldId id="262" r:id="rId4"/>
    <p:sldId id="264" r:id="rId5"/>
    <p:sldId id="263" r:id="rId6"/>
    <p:sldId id="277" r:id="rId7"/>
    <p:sldId id="266" r:id="rId8"/>
    <p:sldId id="265" r:id="rId9"/>
    <p:sldId id="267" r:id="rId10"/>
    <p:sldId id="268" r:id="rId11"/>
    <p:sldId id="269" r:id="rId12"/>
    <p:sldId id="271" r:id="rId13"/>
    <p:sldId id="272" r:id="rId14"/>
    <p:sldId id="270" r:id="rId15"/>
    <p:sldId id="274" r:id="rId16"/>
    <p:sldId id="275" r:id="rId17"/>
    <p:sldId id="276"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511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24931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558130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020085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732733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E86839-B9D8-4651-8783-F325ECE74E65}" type="datetimeFigureOut">
              <a:rPr lang="en-US" smtClean="0"/>
              <a:t>4/3/2025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0373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E451C3-0FF4-47C4-B829-773ADF60F88C}" type="datetimeFigureOut">
              <a:rPr lang="en-US" smtClean="0"/>
              <a:t>4/3/2025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49175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2806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53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9C9CA7B-DFD4-44B5-8C60-D14B8CD1FB59}"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672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727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723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4/3/2025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5941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AA18ACC-A947-437B-A130-35BD54FDF1E9}" type="datetimeFigureOut">
              <a:rPr lang="en-US" smtClean="0"/>
              <a:t>4/3/2025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251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C8D7E02-BCB8-4D50-A234-369438C08659}" type="datetimeFigureOut">
              <a:rPr lang="en-US" smtClean="0"/>
              <a:t>4/3/2025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554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6E86A4C-8E40-4F87-A4F0-01A0687C5742}" type="datetimeFigureOut">
              <a:rPr lang="en-US" smtClean="0"/>
              <a:t>4/3/2025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60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714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E451C3-0FF4-47C4-B829-773ADF60F88C}" type="datetimeFigureOut">
              <a:rPr lang="en-US" smtClean="0"/>
              <a:t>4/3/2025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3384561"/>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6A81905-F480-46A4-BC10-215D24EA1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1CEFDA-2929-4A5C-8179-D4A0BB827447}"/>
              </a:ext>
            </a:extLst>
          </p:cNvPr>
          <p:cNvSpPr>
            <a:spLocks noGrp="1"/>
          </p:cNvSpPr>
          <p:nvPr>
            <p:ph type="ctrTitle"/>
          </p:nvPr>
        </p:nvSpPr>
        <p:spPr>
          <a:xfrm>
            <a:off x="4872012" y="1447800"/>
            <a:ext cx="5222325" cy="3329581"/>
          </a:xfrm>
        </p:spPr>
        <p:txBody>
          <a:bodyPr>
            <a:normAutofit/>
          </a:bodyPr>
          <a:lstStyle/>
          <a:p>
            <a:pPr>
              <a:lnSpc>
                <a:spcPct val="90000"/>
              </a:lnSpc>
            </a:pPr>
            <a:r>
              <a:rPr lang="en-US" sz="5600" dirty="0">
                <a:solidFill>
                  <a:srgbClr val="EBEBEB"/>
                </a:solidFill>
              </a:rPr>
              <a:t>City of Regina Community Association Review </a:t>
            </a:r>
          </a:p>
        </p:txBody>
      </p:sp>
      <p:sp>
        <p:nvSpPr>
          <p:cNvPr id="3" name="Subtitle 2">
            <a:extLst>
              <a:ext uri="{FF2B5EF4-FFF2-40B4-BE49-F238E27FC236}">
                <a16:creationId xmlns:a16="http://schemas.microsoft.com/office/drawing/2014/main" id="{13C6CD0E-1DCD-4487-9A48-08E711CAB220}"/>
              </a:ext>
            </a:extLst>
          </p:cNvPr>
          <p:cNvSpPr>
            <a:spLocks noGrp="1"/>
          </p:cNvSpPr>
          <p:nvPr>
            <p:ph type="subTitle" idx="1"/>
          </p:nvPr>
        </p:nvSpPr>
        <p:spPr>
          <a:xfrm>
            <a:off x="4872012" y="4777380"/>
            <a:ext cx="5222326" cy="861420"/>
          </a:xfrm>
        </p:spPr>
        <p:txBody>
          <a:bodyPr>
            <a:normAutofit/>
          </a:bodyPr>
          <a:lstStyle/>
          <a:p>
            <a:r>
              <a:rPr lang="en-US" dirty="0">
                <a:solidFill>
                  <a:schemeClr val="tx2">
                    <a:lumMod val="40000"/>
                    <a:lumOff val="60000"/>
                  </a:schemeClr>
                </a:solidFill>
              </a:rPr>
              <a:t>Phase I Community Association’s engagement sessions feedback </a:t>
            </a:r>
          </a:p>
        </p:txBody>
      </p:sp>
      <p:sp>
        <p:nvSpPr>
          <p:cNvPr id="12" name="Freeform 8">
            <a:extLst>
              <a:ext uri="{FF2B5EF4-FFF2-40B4-BE49-F238E27FC236}">
                <a16:creationId xmlns:a16="http://schemas.microsoft.com/office/drawing/2014/main" id="{36FD4D9D-3784-41E8-8405-A42B72F5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5692"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dirty="0"/>
          </a:p>
        </p:txBody>
      </p:sp>
      <p:sp useBgFill="1">
        <p:nvSpPr>
          <p:cNvPr id="14" name="Freeform: Shape 13">
            <a:extLst>
              <a:ext uri="{FF2B5EF4-FFF2-40B4-BE49-F238E27FC236}">
                <a16:creationId xmlns:a16="http://schemas.microsoft.com/office/drawing/2014/main" id="{09811DF6-66E4-43D5-B564-315179653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81964" cy="6858000"/>
          </a:xfrm>
          <a:custGeom>
            <a:avLst/>
            <a:gdLst>
              <a:gd name="connsiteX0" fmla="*/ 3137249 w 4481964"/>
              <a:gd name="connsiteY0" fmla="*/ 0 h 6858000"/>
              <a:gd name="connsiteX1" fmla="*/ 4480787 w 4481964"/>
              <a:gd name="connsiteY1" fmla="*/ 0 h 6858000"/>
              <a:gd name="connsiteX2" fmla="*/ 4455742 w 4481964"/>
              <a:gd name="connsiteY2" fmla="*/ 155676 h 6858000"/>
              <a:gd name="connsiteX3" fmla="*/ 4431873 w 4481964"/>
              <a:gd name="connsiteY3" fmla="*/ 310667 h 6858000"/>
              <a:gd name="connsiteX4" fmla="*/ 4408509 w 4481964"/>
              <a:gd name="connsiteY4" fmla="*/ 466344 h 6858000"/>
              <a:gd name="connsiteX5" fmla="*/ 4388506 w 4481964"/>
              <a:gd name="connsiteY5" fmla="*/ 622706 h 6858000"/>
              <a:gd name="connsiteX6" fmla="*/ 4368335 w 4481964"/>
              <a:gd name="connsiteY6" fmla="*/ 778383 h 6858000"/>
              <a:gd name="connsiteX7" fmla="*/ 4349509 w 4481964"/>
              <a:gd name="connsiteY7" fmla="*/ 934745 h 6858000"/>
              <a:gd name="connsiteX8" fmla="*/ 4333373 w 4481964"/>
              <a:gd name="connsiteY8" fmla="*/ 1089050 h 6858000"/>
              <a:gd name="connsiteX9" fmla="*/ 4318077 w 4481964"/>
              <a:gd name="connsiteY9" fmla="*/ 1245413 h 6858000"/>
              <a:gd name="connsiteX10" fmla="*/ 4304125 w 4481964"/>
              <a:gd name="connsiteY10" fmla="*/ 1401089 h 6858000"/>
              <a:gd name="connsiteX11" fmla="*/ 4292023 w 4481964"/>
              <a:gd name="connsiteY11" fmla="*/ 1554023 h 6858000"/>
              <a:gd name="connsiteX12" fmla="*/ 4279920 w 4481964"/>
              <a:gd name="connsiteY12" fmla="*/ 1709013 h 6858000"/>
              <a:gd name="connsiteX13" fmla="*/ 4269835 w 4481964"/>
              <a:gd name="connsiteY13" fmla="*/ 1861947 h 6858000"/>
              <a:gd name="connsiteX14" fmla="*/ 4261935 w 4481964"/>
              <a:gd name="connsiteY14" fmla="*/ 2014880 h 6858000"/>
              <a:gd name="connsiteX15" fmla="*/ 4253698 w 4481964"/>
              <a:gd name="connsiteY15" fmla="*/ 2167128 h 6858000"/>
              <a:gd name="connsiteX16" fmla="*/ 4246807 w 4481964"/>
              <a:gd name="connsiteY16" fmla="*/ 2318004 h 6858000"/>
              <a:gd name="connsiteX17" fmla="*/ 4241932 w 4481964"/>
              <a:gd name="connsiteY17" fmla="*/ 2467508 h 6858000"/>
              <a:gd name="connsiteX18" fmla="*/ 4237730 w 4481964"/>
              <a:gd name="connsiteY18" fmla="*/ 2617013 h 6858000"/>
              <a:gd name="connsiteX19" fmla="*/ 4233696 w 4481964"/>
              <a:gd name="connsiteY19" fmla="*/ 2765145 h 6858000"/>
              <a:gd name="connsiteX20" fmla="*/ 4231847 w 4481964"/>
              <a:gd name="connsiteY20" fmla="*/ 2911221 h 6858000"/>
              <a:gd name="connsiteX21" fmla="*/ 4229830 w 4481964"/>
              <a:gd name="connsiteY21" fmla="*/ 3057296 h 6858000"/>
              <a:gd name="connsiteX22" fmla="*/ 4228821 w 4481964"/>
              <a:gd name="connsiteY22" fmla="*/ 3201314 h 6858000"/>
              <a:gd name="connsiteX23" fmla="*/ 4229830 w 4481964"/>
              <a:gd name="connsiteY23" fmla="*/ 3343960 h 6858000"/>
              <a:gd name="connsiteX24" fmla="*/ 4229830 w 4481964"/>
              <a:gd name="connsiteY24" fmla="*/ 3485235 h 6858000"/>
              <a:gd name="connsiteX25" fmla="*/ 4231847 w 4481964"/>
              <a:gd name="connsiteY25" fmla="*/ 3625138 h 6858000"/>
              <a:gd name="connsiteX26" fmla="*/ 4234872 w 4481964"/>
              <a:gd name="connsiteY26" fmla="*/ 3762298 h 6858000"/>
              <a:gd name="connsiteX27" fmla="*/ 4237730 w 4481964"/>
              <a:gd name="connsiteY27" fmla="*/ 3898087 h 6858000"/>
              <a:gd name="connsiteX28" fmla="*/ 4240924 w 4481964"/>
              <a:gd name="connsiteY28" fmla="*/ 4031132 h 6858000"/>
              <a:gd name="connsiteX29" fmla="*/ 4245798 w 4481964"/>
              <a:gd name="connsiteY29" fmla="*/ 4163491 h 6858000"/>
              <a:gd name="connsiteX30" fmla="*/ 4251009 w 4481964"/>
              <a:gd name="connsiteY30" fmla="*/ 4293793 h 6858000"/>
              <a:gd name="connsiteX31" fmla="*/ 4255715 w 4481964"/>
              <a:gd name="connsiteY31" fmla="*/ 4421352 h 6858000"/>
              <a:gd name="connsiteX32" fmla="*/ 4268995 w 4481964"/>
              <a:gd name="connsiteY32" fmla="*/ 4670298 h 6858000"/>
              <a:gd name="connsiteX33" fmla="*/ 4283114 w 4481964"/>
              <a:gd name="connsiteY33" fmla="*/ 4908956 h 6858000"/>
              <a:gd name="connsiteX34" fmla="*/ 4297906 w 4481964"/>
              <a:gd name="connsiteY34" fmla="*/ 5138013 h 6858000"/>
              <a:gd name="connsiteX35" fmla="*/ 4314211 w 4481964"/>
              <a:gd name="connsiteY35" fmla="*/ 5354726 h 6858000"/>
              <a:gd name="connsiteX36" fmla="*/ 4331188 w 4481964"/>
              <a:gd name="connsiteY36" fmla="*/ 5561838 h 6858000"/>
              <a:gd name="connsiteX37" fmla="*/ 4349509 w 4481964"/>
              <a:gd name="connsiteY37" fmla="*/ 5753862 h 6858000"/>
              <a:gd name="connsiteX38" fmla="*/ 4367495 w 4481964"/>
              <a:gd name="connsiteY38" fmla="*/ 5934227 h 6858000"/>
              <a:gd name="connsiteX39" fmla="*/ 4385480 w 4481964"/>
              <a:gd name="connsiteY39" fmla="*/ 6100191 h 6858000"/>
              <a:gd name="connsiteX40" fmla="*/ 4402457 w 4481964"/>
              <a:gd name="connsiteY40" fmla="*/ 6252438 h 6858000"/>
              <a:gd name="connsiteX41" fmla="*/ 4418594 w 4481964"/>
              <a:gd name="connsiteY41" fmla="*/ 6387541 h 6858000"/>
              <a:gd name="connsiteX42" fmla="*/ 4433890 w 4481964"/>
              <a:gd name="connsiteY42" fmla="*/ 6509613 h 6858000"/>
              <a:gd name="connsiteX43" fmla="*/ 4446665 w 4481964"/>
              <a:gd name="connsiteY43" fmla="*/ 6612483 h 6858000"/>
              <a:gd name="connsiteX44" fmla="*/ 4458767 w 4481964"/>
              <a:gd name="connsiteY44" fmla="*/ 6698894 h 6858000"/>
              <a:gd name="connsiteX45" fmla="*/ 4476081 w 4481964"/>
              <a:gd name="connsiteY45" fmla="*/ 6817538 h 6858000"/>
              <a:gd name="connsiteX46" fmla="*/ 4481964 w 4481964"/>
              <a:gd name="connsiteY46" fmla="*/ 6858000 h 6858000"/>
              <a:gd name="connsiteX47" fmla="*/ 3577807 w 4481964"/>
              <a:gd name="connsiteY47" fmla="*/ 6858000 h 6858000"/>
              <a:gd name="connsiteX48" fmla="*/ 3577807 w 4481964"/>
              <a:gd name="connsiteY48" fmla="*/ 6858000 h 6858000"/>
              <a:gd name="connsiteX49" fmla="*/ 0 w 4481964"/>
              <a:gd name="connsiteY49" fmla="*/ 6858000 h 6858000"/>
              <a:gd name="connsiteX50" fmla="*/ 0 w 4481964"/>
              <a:gd name="connsiteY50" fmla="*/ 0 h 6858000"/>
              <a:gd name="connsiteX51" fmla="*/ 3137249 w 448196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481964" h="6858000">
                <a:moveTo>
                  <a:pt x="3137249" y="0"/>
                </a:moveTo>
                <a:lnTo>
                  <a:pt x="4480787" y="0"/>
                </a:lnTo>
                <a:lnTo>
                  <a:pt x="4455742" y="155676"/>
                </a:lnTo>
                <a:lnTo>
                  <a:pt x="4431873" y="310667"/>
                </a:lnTo>
                <a:lnTo>
                  <a:pt x="4408509" y="466344"/>
                </a:lnTo>
                <a:lnTo>
                  <a:pt x="4388506" y="622706"/>
                </a:lnTo>
                <a:lnTo>
                  <a:pt x="4368335" y="778383"/>
                </a:lnTo>
                <a:lnTo>
                  <a:pt x="4349509" y="934745"/>
                </a:lnTo>
                <a:lnTo>
                  <a:pt x="4333373" y="1089050"/>
                </a:lnTo>
                <a:lnTo>
                  <a:pt x="4318077" y="1245413"/>
                </a:lnTo>
                <a:lnTo>
                  <a:pt x="4304125" y="1401089"/>
                </a:lnTo>
                <a:lnTo>
                  <a:pt x="4292023" y="1554023"/>
                </a:lnTo>
                <a:lnTo>
                  <a:pt x="4279920" y="1709013"/>
                </a:lnTo>
                <a:lnTo>
                  <a:pt x="4269835" y="1861947"/>
                </a:lnTo>
                <a:lnTo>
                  <a:pt x="4261935" y="2014880"/>
                </a:lnTo>
                <a:lnTo>
                  <a:pt x="4253698" y="2167128"/>
                </a:lnTo>
                <a:lnTo>
                  <a:pt x="4246807" y="2318004"/>
                </a:lnTo>
                <a:lnTo>
                  <a:pt x="4241932" y="2467508"/>
                </a:lnTo>
                <a:lnTo>
                  <a:pt x="4237730" y="2617013"/>
                </a:lnTo>
                <a:lnTo>
                  <a:pt x="4233696" y="2765145"/>
                </a:lnTo>
                <a:lnTo>
                  <a:pt x="4231847" y="2911221"/>
                </a:lnTo>
                <a:lnTo>
                  <a:pt x="4229830" y="3057296"/>
                </a:lnTo>
                <a:lnTo>
                  <a:pt x="4228821" y="3201314"/>
                </a:lnTo>
                <a:lnTo>
                  <a:pt x="4229830" y="3343960"/>
                </a:lnTo>
                <a:lnTo>
                  <a:pt x="4229830" y="3485235"/>
                </a:lnTo>
                <a:lnTo>
                  <a:pt x="4231847" y="3625138"/>
                </a:lnTo>
                <a:lnTo>
                  <a:pt x="4234872" y="3762298"/>
                </a:lnTo>
                <a:lnTo>
                  <a:pt x="4237730" y="3898087"/>
                </a:lnTo>
                <a:lnTo>
                  <a:pt x="4240924" y="4031132"/>
                </a:lnTo>
                <a:lnTo>
                  <a:pt x="4245798" y="4163491"/>
                </a:lnTo>
                <a:lnTo>
                  <a:pt x="4251009" y="4293793"/>
                </a:lnTo>
                <a:lnTo>
                  <a:pt x="4255715" y="4421352"/>
                </a:lnTo>
                <a:lnTo>
                  <a:pt x="4268995" y="4670298"/>
                </a:lnTo>
                <a:lnTo>
                  <a:pt x="4283114" y="4908956"/>
                </a:lnTo>
                <a:lnTo>
                  <a:pt x="4297906" y="5138013"/>
                </a:lnTo>
                <a:lnTo>
                  <a:pt x="4314211" y="5354726"/>
                </a:lnTo>
                <a:lnTo>
                  <a:pt x="4331188" y="5561838"/>
                </a:lnTo>
                <a:lnTo>
                  <a:pt x="4349509" y="5753862"/>
                </a:lnTo>
                <a:lnTo>
                  <a:pt x="4367495" y="5934227"/>
                </a:lnTo>
                <a:lnTo>
                  <a:pt x="4385480" y="6100191"/>
                </a:lnTo>
                <a:lnTo>
                  <a:pt x="4402457" y="6252438"/>
                </a:lnTo>
                <a:lnTo>
                  <a:pt x="4418594" y="6387541"/>
                </a:lnTo>
                <a:lnTo>
                  <a:pt x="4433890" y="6509613"/>
                </a:lnTo>
                <a:lnTo>
                  <a:pt x="4446665" y="6612483"/>
                </a:lnTo>
                <a:lnTo>
                  <a:pt x="4458767" y="6698894"/>
                </a:lnTo>
                <a:lnTo>
                  <a:pt x="4476081" y="6817538"/>
                </a:lnTo>
                <a:lnTo>
                  <a:pt x="4481964" y="6858000"/>
                </a:lnTo>
                <a:lnTo>
                  <a:pt x="3577807" y="6858000"/>
                </a:lnTo>
                <a:lnTo>
                  <a:pt x="3577807" y="6858000"/>
                </a:lnTo>
                <a:lnTo>
                  <a:pt x="0" y="6858000"/>
                </a:lnTo>
                <a:lnTo>
                  <a:pt x="0" y="0"/>
                </a:lnTo>
                <a:lnTo>
                  <a:pt x="313724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60817A52-B891-4228-A61E-0C0A57632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7" name="Graphic 6" descr="City">
            <a:extLst>
              <a:ext uri="{FF2B5EF4-FFF2-40B4-BE49-F238E27FC236}">
                <a16:creationId xmlns:a16="http://schemas.microsoft.com/office/drawing/2014/main" id="{EBA0E5FF-CB40-4F81-8C5D-359BF14402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7240" y="2074882"/>
            <a:ext cx="2936836" cy="2936836"/>
          </a:xfrm>
          <a:prstGeom prst="rect">
            <a:avLst/>
          </a:prstGeom>
          <a:effectLst/>
        </p:spPr>
      </p:pic>
    </p:spTree>
    <p:extLst>
      <p:ext uri="{BB962C8B-B14F-4D97-AF65-F5344CB8AC3E}">
        <p14:creationId xmlns:p14="http://schemas.microsoft.com/office/powerpoint/2010/main" val="105598713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7A80E-1F61-4183-96AD-B3A858B5025F}"/>
              </a:ext>
            </a:extLst>
          </p:cNvPr>
          <p:cNvSpPr>
            <a:spLocks noGrp="1"/>
          </p:cNvSpPr>
          <p:nvPr>
            <p:ph type="title"/>
          </p:nvPr>
        </p:nvSpPr>
        <p:spPr>
          <a:xfrm>
            <a:off x="674246" y="822824"/>
            <a:ext cx="9404723" cy="1400530"/>
          </a:xfrm>
        </p:spPr>
        <p:txBody>
          <a:bodyPr/>
          <a:lstStyle/>
          <a:p>
            <a:r>
              <a:rPr lang="en-US" dirty="0"/>
              <a:t>Phase l Themes: Challenges and/or Barriers cont’d…</a:t>
            </a:r>
          </a:p>
        </p:txBody>
      </p:sp>
      <p:sp>
        <p:nvSpPr>
          <p:cNvPr id="3" name="Text Placeholder 2">
            <a:extLst>
              <a:ext uri="{FF2B5EF4-FFF2-40B4-BE49-F238E27FC236}">
                <a16:creationId xmlns:a16="http://schemas.microsoft.com/office/drawing/2014/main" id="{0237B0EF-9429-48F1-A302-911C457DDE37}"/>
              </a:ext>
            </a:extLst>
          </p:cNvPr>
          <p:cNvSpPr>
            <a:spLocks noGrp="1"/>
          </p:cNvSpPr>
          <p:nvPr>
            <p:ph type="body" idx="1"/>
          </p:nvPr>
        </p:nvSpPr>
        <p:spPr>
          <a:xfrm>
            <a:off x="980269" y="2537627"/>
            <a:ext cx="4396338" cy="576262"/>
          </a:xfrm>
        </p:spPr>
        <p:txBody>
          <a:bodyPr>
            <a:noAutofit/>
          </a:bodyPr>
          <a:lstStyle/>
          <a:p>
            <a:r>
              <a:rPr lang="en-US" sz="2000" b="1" dirty="0"/>
              <a:t> School Facility Use   </a:t>
            </a:r>
          </a:p>
        </p:txBody>
      </p:sp>
      <p:sp>
        <p:nvSpPr>
          <p:cNvPr id="4" name="Content Placeholder 3">
            <a:extLst>
              <a:ext uri="{FF2B5EF4-FFF2-40B4-BE49-F238E27FC236}">
                <a16:creationId xmlns:a16="http://schemas.microsoft.com/office/drawing/2014/main" id="{D2DC06B7-5891-4841-BBF9-9CA06D2CBDF5}"/>
              </a:ext>
            </a:extLst>
          </p:cNvPr>
          <p:cNvSpPr>
            <a:spLocks noGrp="1"/>
          </p:cNvSpPr>
          <p:nvPr>
            <p:ph sz="half" idx="2"/>
          </p:nvPr>
        </p:nvSpPr>
        <p:spPr>
          <a:xfrm>
            <a:off x="765859" y="2972780"/>
            <a:ext cx="4825158" cy="3361758"/>
          </a:xfrm>
        </p:spPr>
        <p:txBody>
          <a:bodyPr>
            <a:noAutofit/>
          </a:bodyPr>
          <a:lstStyle/>
          <a:p>
            <a:pPr marL="0" indent="0">
              <a:buNone/>
            </a:pPr>
            <a:endParaRPr lang="en-US" dirty="0"/>
          </a:p>
          <a:p>
            <a:pPr lvl="0"/>
            <a:r>
              <a:rPr lang="en-US" dirty="0"/>
              <a:t>The CAs have a good relationship with the neighborhood schools but experience challenges and barriers with the processes required to access and book school facilities. </a:t>
            </a:r>
          </a:p>
          <a:p>
            <a:pPr marL="0" indent="0">
              <a:buNone/>
            </a:pPr>
            <a:r>
              <a:rPr lang="en-US" b="1" dirty="0"/>
              <a:t> </a:t>
            </a:r>
            <a:endParaRPr lang="en-US" dirty="0"/>
          </a:p>
          <a:p>
            <a:pPr marL="0" indent="0">
              <a:buNone/>
            </a:pPr>
            <a:endParaRPr lang="en-US" dirty="0"/>
          </a:p>
          <a:p>
            <a:pPr marL="0" lvl="0" indent="0">
              <a:buNone/>
            </a:pPr>
            <a:endParaRPr lang="en-US" sz="1400" dirty="0"/>
          </a:p>
        </p:txBody>
      </p:sp>
      <p:sp>
        <p:nvSpPr>
          <p:cNvPr id="5" name="Text Placeholder 4">
            <a:extLst>
              <a:ext uri="{FF2B5EF4-FFF2-40B4-BE49-F238E27FC236}">
                <a16:creationId xmlns:a16="http://schemas.microsoft.com/office/drawing/2014/main" id="{85DDB639-ED08-46C7-B386-1438702C7810}"/>
              </a:ext>
            </a:extLst>
          </p:cNvPr>
          <p:cNvSpPr>
            <a:spLocks noGrp="1"/>
          </p:cNvSpPr>
          <p:nvPr>
            <p:ph type="body" sz="quarter" idx="3"/>
          </p:nvPr>
        </p:nvSpPr>
        <p:spPr>
          <a:xfrm>
            <a:off x="6208711" y="2488766"/>
            <a:ext cx="4825159" cy="576262"/>
          </a:xfrm>
        </p:spPr>
        <p:txBody>
          <a:bodyPr>
            <a:noAutofit/>
          </a:bodyPr>
          <a:lstStyle/>
          <a:p>
            <a:r>
              <a:rPr lang="en-US" sz="2000" b="1" dirty="0"/>
              <a:t>Expectations &amp; Capacity </a:t>
            </a:r>
          </a:p>
        </p:txBody>
      </p:sp>
      <p:sp>
        <p:nvSpPr>
          <p:cNvPr id="6" name="Content Placeholder 5">
            <a:extLst>
              <a:ext uri="{FF2B5EF4-FFF2-40B4-BE49-F238E27FC236}">
                <a16:creationId xmlns:a16="http://schemas.microsoft.com/office/drawing/2014/main" id="{BDD86C44-A08C-446E-942D-998991A35EDE}"/>
              </a:ext>
            </a:extLst>
          </p:cNvPr>
          <p:cNvSpPr>
            <a:spLocks noGrp="1"/>
          </p:cNvSpPr>
          <p:nvPr>
            <p:ph sz="quarter" idx="4"/>
          </p:nvPr>
        </p:nvSpPr>
        <p:spPr>
          <a:xfrm>
            <a:off x="6096000" y="2825758"/>
            <a:ext cx="5217430" cy="3361758"/>
          </a:xfrm>
        </p:spPr>
        <p:txBody>
          <a:bodyPr>
            <a:noAutofit/>
          </a:bodyPr>
          <a:lstStyle/>
          <a:p>
            <a:pPr marL="0" indent="0">
              <a:buNone/>
            </a:pPr>
            <a:endParaRPr lang="en-US" dirty="0"/>
          </a:p>
          <a:p>
            <a:pPr lvl="0"/>
            <a:r>
              <a:rPr lang="en-US" dirty="0"/>
              <a:t>Aligning with the City’s priorities and meeting the City’s expectations/requests for feedback (i.e. newcomer &amp; Indigenous engagement) and is logistically difficult under the CAs current organizational structure and capacity. </a:t>
            </a:r>
          </a:p>
          <a:p>
            <a:endParaRPr lang="en-US" dirty="0"/>
          </a:p>
          <a:p>
            <a:endParaRPr lang="en-US" sz="1400" dirty="0"/>
          </a:p>
          <a:p>
            <a:endParaRPr lang="en-US" sz="1400" dirty="0"/>
          </a:p>
          <a:p>
            <a:endParaRPr lang="en-US" sz="1400" dirty="0"/>
          </a:p>
          <a:p>
            <a:endParaRPr lang="en-US" sz="1400" dirty="0"/>
          </a:p>
          <a:p>
            <a:endParaRPr lang="en-US" sz="1400" dirty="0"/>
          </a:p>
          <a:p>
            <a:pPr lvl="0"/>
            <a:endParaRPr lang="en-US" sz="1400" dirty="0"/>
          </a:p>
          <a:p>
            <a:endParaRPr lang="en-US" sz="1400" dirty="0"/>
          </a:p>
          <a:p>
            <a:endParaRPr lang="en-US" sz="1400" dirty="0"/>
          </a:p>
          <a:p>
            <a:endParaRPr lang="en-US" dirty="0"/>
          </a:p>
          <a:p>
            <a:endParaRPr lang="en-US" dirty="0"/>
          </a:p>
        </p:txBody>
      </p:sp>
    </p:spTree>
    <p:extLst>
      <p:ext uri="{BB962C8B-B14F-4D97-AF65-F5344CB8AC3E}">
        <p14:creationId xmlns:p14="http://schemas.microsoft.com/office/powerpoint/2010/main" val="3596209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7A80E-1F61-4183-96AD-B3A858B5025F}"/>
              </a:ext>
            </a:extLst>
          </p:cNvPr>
          <p:cNvSpPr>
            <a:spLocks noGrp="1"/>
          </p:cNvSpPr>
          <p:nvPr>
            <p:ph type="title"/>
          </p:nvPr>
        </p:nvSpPr>
        <p:spPr>
          <a:xfrm>
            <a:off x="674246" y="822824"/>
            <a:ext cx="9404723" cy="1400530"/>
          </a:xfrm>
        </p:spPr>
        <p:txBody>
          <a:bodyPr/>
          <a:lstStyle/>
          <a:p>
            <a:r>
              <a:rPr lang="en-US" dirty="0"/>
              <a:t>Phase l Themes: Challenges and/or Barriers cont’d…</a:t>
            </a:r>
          </a:p>
        </p:txBody>
      </p:sp>
      <p:sp>
        <p:nvSpPr>
          <p:cNvPr id="5" name="Text Placeholder 4">
            <a:extLst>
              <a:ext uri="{FF2B5EF4-FFF2-40B4-BE49-F238E27FC236}">
                <a16:creationId xmlns:a16="http://schemas.microsoft.com/office/drawing/2014/main" id="{85DDB639-ED08-46C7-B386-1438702C7810}"/>
              </a:ext>
            </a:extLst>
          </p:cNvPr>
          <p:cNvSpPr>
            <a:spLocks noGrp="1"/>
          </p:cNvSpPr>
          <p:nvPr>
            <p:ph type="body" sz="quarter" idx="3"/>
          </p:nvPr>
        </p:nvSpPr>
        <p:spPr>
          <a:xfrm>
            <a:off x="718324" y="2562714"/>
            <a:ext cx="9770628" cy="576262"/>
          </a:xfrm>
        </p:spPr>
        <p:txBody>
          <a:bodyPr>
            <a:noAutofit/>
          </a:bodyPr>
          <a:lstStyle/>
          <a:p>
            <a:endParaRPr lang="en-US" sz="2000" b="1" dirty="0"/>
          </a:p>
          <a:p>
            <a:endParaRPr lang="en-US" sz="2000" b="1" dirty="0"/>
          </a:p>
          <a:p>
            <a:r>
              <a:rPr lang="en-US" sz="2000" b="1" dirty="0"/>
              <a:t>Fulfilling roles in Official Community Plan, Cultural Plan and Recreational Master Plan</a:t>
            </a:r>
          </a:p>
        </p:txBody>
      </p:sp>
      <p:sp>
        <p:nvSpPr>
          <p:cNvPr id="6" name="Content Placeholder 5">
            <a:extLst>
              <a:ext uri="{FF2B5EF4-FFF2-40B4-BE49-F238E27FC236}">
                <a16:creationId xmlns:a16="http://schemas.microsoft.com/office/drawing/2014/main" id="{BDD86C44-A08C-446E-942D-998991A35EDE}"/>
              </a:ext>
            </a:extLst>
          </p:cNvPr>
          <p:cNvSpPr>
            <a:spLocks noGrp="1"/>
          </p:cNvSpPr>
          <p:nvPr>
            <p:ph sz="quarter" idx="4"/>
          </p:nvPr>
        </p:nvSpPr>
        <p:spPr>
          <a:xfrm>
            <a:off x="674246" y="3138976"/>
            <a:ext cx="10839699" cy="1843841"/>
          </a:xfrm>
        </p:spPr>
        <p:txBody>
          <a:bodyPr>
            <a:noAutofit/>
          </a:bodyPr>
          <a:lstStyle/>
          <a:p>
            <a:pPr marL="0" indent="0">
              <a:buNone/>
            </a:pPr>
            <a:endParaRPr lang="en-US" dirty="0"/>
          </a:p>
          <a:p>
            <a:r>
              <a:rPr lang="en-US" dirty="0"/>
              <a:t>The CAs in Phase l recommend providing the CAs with a better definition of the CAs role within the City of Regina and how best the CAs can “fit” into the City’s plans. </a:t>
            </a:r>
          </a:p>
          <a:p>
            <a:pPr lvl="0"/>
            <a:endParaRPr lang="en-US" sz="1400" dirty="0"/>
          </a:p>
          <a:p>
            <a:pPr marL="0" indent="0">
              <a:buNone/>
            </a:pPr>
            <a:endParaRPr lang="en-US" sz="1400" dirty="0"/>
          </a:p>
          <a:p>
            <a:endParaRPr lang="en-US" sz="1400" dirty="0"/>
          </a:p>
          <a:p>
            <a:endParaRPr lang="en-US" sz="1400" dirty="0"/>
          </a:p>
          <a:p>
            <a:endParaRPr lang="en-US" sz="1400" dirty="0"/>
          </a:p>
          <a:p>
            <a:endParaRPr lang="en-US" sz="1400" dirty="0"/>
          </a:p>
          <a:p>
            <a:pPr lvl="0"/>
            <a:endParaRPr lang="en-US" sz="1400" dirty="0"/>
          </a:p>
          <a:p>
            <a:endParaRPr lang="en-US" sz="1400" dirty="0"/>
          </a:p>
          <a:p>
            <a:endParaRPr lang="en-US" sz="1400" dirty="0"/>
          </a:p>
          <a:p>
            <a:endParaRPr lang="en-US" sz="1400" dirty="0"/>
          </a:p>
          <a:p>
            <a:endParaRPr lang="en-US" dirty="0"/>
          </a:p>
        </p:txBody>
      </p:sp>
    </p:spTree>
    <p:extLst>
      <p:ext uri="{BB962C8B-B14F-4D97-AF65-F5344CB8AC3E}">
        <p14:creationId xmlns:p14="http://schemas.microsoft.com/office/powerpoint/2010/main" val="317842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7A80E-1F61-4183-96AD-B3A858B5025F}"/>
              </a:ext>
            </a:extLst>
          </p:cNvPr>
          <p:cNvSpPr>
            <a:spLocks noGrp="1"/>
          </p:cNvSpPr>
          <p:nvPr>
            <p:ph type="title"/>
          </p:nvPr>
        </p:nvSpPr>
        <p:spPr>
          <a:xfrm>
            <a:off x="674246" y="822824"/>
            <a:ext cx="9404723" cy="1400530"/>
          </a:xfrm>
        </p:spPr>
        <p:txBody>
          <a:bodyPr/>
          <a:lstStyle/>
          <a:p>
            <a:r>
              <a:rPr lang="en-US" dirty="0"/>
              <a:t>Phase l Themes: Challenges and/or Barriers cont’d…</a:t>
            </a:r>
          </a:p>
        </p:txBody>
      </p:sp>
      <p:sp>
        <p:nvSpPr>
          <p:cNvPr id="3" name="Text Placeholder 2">
            <a:extLst>
              <a:ext uri="{FF2B5EF4-FFF2-40B4-BE49-F238E27FC236}">
                <a16:creationId xmlns:a16="http://schemas.microsoft.com/office/drawing/2014/main" id="{0237B0EF-9429-48F1-A302-911C457DDE37}"/>
              </a:ext>
            </a:extLst>
          </p:cNvPr>
          <p:cNvSpPr>
            <a:spLocks noGrp="1"/>
          </p:cNvSpPr>
          <p:nvPr>
            <p:ph type="body" idx="1"/>
          </p:nvPr>
        </p:nvSpPr>
        <p:spPr>
          <a:xfrm>
            <a:off x="674246" y="2504972"/>
            <a:ext cx="4396338" cy="576262"/>
          </a:xfrm>
        </p:spPr>
        <p:txBody>
          <a:bodyPr>
            <a:noAutofit/>
          </a:bodyPr>
          <a:lstStyle/>
          <a:p>
            <a:r>
              <a:rPr lang="en-US" sz="2000" b="1" dirty="0"/>
              <a:t>Suggestions for Increasing Successes: Core Funding</a:t>
            </a:r>
          </a:p>
        </p:txBody>
      </p:sp>
      <p:sp>
        <p:nvSpPr>
          <p:cNvPr id="4" name="Content Placeholder 3">
            <a:extLst>
              <a:ext uri="{FF2B5EF4-FFF2-40B4-BE49-F238E27FC236}">
                <a16:creationId xmlns:a16="http://schemas.microsoft.com/office/drawing/2014/main" id="{D2DC06B7-5891-4841-BBF9-9CA06D2CBDF5}"/>
              </a:ext>
            </a:extLst>
          </p:cNvPr>
          <p:cNvSpPr>
            <a:spLocks noGrp="1"/>
          </p:cNvSpPr>
          <p:nvPr>
            <p:ph sz="half" idx="2"/>
          </p:nvPr>
        </p:nvSpPr>
        <p:spPr>
          <a:xfrm>
            <a:off x="448827" y="3274360"/>
            <a:ext cx="5534464" cy="2895704"/>
          </a:xfrm>
        </p:spPr>
        <p:txBody>
          <a:bodyPr>
            <a:noAutofit/>
          </a:bodyPr>
          <a:lstStyle/>
          <a:p>
            <a:pPr lvl="0"/>
            <a:r>
              <a:rPr lang="en-US" sz="1600" dirty="0"/>
              <a:t>The CAs in Phase l have not received an increase in funding to meet the growing needs in their communities therefore leading to reduced operational and programming capacity and a reinforced “siloed” community model. </a:t>
            </a:r>
          </a:p>
          <a:p>
            <a:pPr lvl="0"/>
            <a:r>
              <a:rPr lang="en-US" sz="1600" dirty="0"/>
              <a:t>In order to continue to meet operational and programming needs of the communities and meet the City’s expectations, the City needs to increase core operating funding for the CAs in Phase l. </a:t>
            </a:r>
          </a:p>
          <a:p>
            <a:pPr lvl="0"/>
            <a:endParaRPr lang="en-US" sz="1400" dirty="0"/>
          </a:p>
        </p:txBody>
      </p:sp>
      <p:sp>
        <p:nvSpPr>
          <p:cNvPr id="5" name="Text Placeholder 4">
            <a:extLst>
              <a:ext uri="{FF2B5EF4-FFF2-40B4-BE49-F238E27FC236}">
                <a16:creationId xmlns:a16="http://schemas.microsoft.com/office/drawing/2014/main" id="{85DDB639-ED08-46C7-B386-1438702C7810}"/>
              </a:ext>
            </a:extLst>
          </p:cNvPr>
          <p:cNvSpPr>
            <a:spLocks noGrp="1"/>
          </p:cNvSpPr>
          <p:nvPr>
            <p:ph type="body" sz="quarter" idx="3"/>
          </p:nvPr>
        </p:nvSpPr>
        <p:spPr>
          <a:xfrm>
            <a:off x="6450652" y="2564607"/>
            <a:ext cx="4825159" cy="576262"/>
          </a:xfrm>
        </p:spPr>
        <p:txBody>
          <a:bodyPr>
            <a:noAutofit/>
          </a:bodyPr>
          <a:lstStyle/>
          <a:p>
            <a:endParaRPr lang="en-US" sz="2000" b="1" dirty="0"/>
          </a:p>
          <a:p>
            <a:endParaRPr lang="en-US" sz="2000" b="1" dirty="0"/>
          </a:p>
          <a:p>
            <a:r>
              <a:rPr lang="en-US" sz="2000" b="1" dirty="0"/>
              <a:t>Suggestions on how to address Challenges and/or Barriers: Communication &amp; Relationships and Streamlined Processes  </a:t>
            </a:r>
          </a:p>
        </p:txBody>
      </p:sp>
      <p:sp>
        <p:nvSpPr>
          <p:cNvPr id="6" name="Content Placeholder 5">
            <a:extLst>
              <a:ext uri="{FF2B5EF4-FFF2-40B4-BE49-F238E27FC236}">
                <a16:creationId xmlns:a16="http://schemas.microsoft.com/office/drawing/2014/main" id="{BDD86C44-A08C-446E-942D-998991A35EDE}"/>
              </a:ext>
            </a:extLst>
          </p:cNvPr>
          <p:cNvSpPr>
            <a:spLocks noGrp="1"/>
          </p:cNvSpPr>
          <p:nvPr>
            <p:ph sz="quarter" idx="4"/>
          </p:nvPr>
        </p:nvSpPr>
        <p:spPr>
          <a:xfrm>
            <a:off x="6208710" y="3274360"/>
            <a:ext cx="5309044" cy="3104323"/>
          </a:xfrm>
        </p:spPr>
        <p:txBody>
          <a:bodyPr>
            <a:noAutofit/>
          </a:bodyPr>
          <a:lstStyle/>
          <a:p>
            <a:pPr lvl="0"/>
            <a:r>
              <a:rPr lang="en-US" sz="1600" dirty="0"/>
              <a:t>The City needs to directly communicate more efficiently and effectively (knowledge transfer) with CAs to foster stronger relationships between City and CAs and balance the City’s priorities and expectations with the needs of the CAs communities. </a:t>
            </a:r>
          </a:p>
          <a:p>
            <a:r>
              <a:rPr lang="en-US" sz="1600" dirty="0"/>
              <a:t>The City needs to develop a streamlined and effective process for sharing of resources (training and development opportunities), applying for grants, and operational efficiency opportunities (i.e. bookkeeping and program registration, development &amp; evaluation), and facility use. </a:t>
            </a:r>
          </a:p>
          <a:p>
            <a:endParaRPr lang="en-US" sz="1400" dirty="0"/>
          </a:p>
          <a:p>
            <a:pPr marL="0" indent="0">
              <a:buNone/>
            </a:pPr>
            <a:endParaRPr lang="en-US" sz="1400" dirty="0"/>
          </a:p>
          <a:p>
            <a:endParaRPr lang="en-US" sz="1400" dirty="0"/>
          </a:p>
          <a:p>
            <a:endParaRPr lang="en-US" sz="1400" dirty="0"/>
          </a:p>
          <a:p>
            <a:endParaRPr lang="en-US" sz="1400" dirty="0"/>
          </a:p>
          <a:p>
            <a:endParaRPr lang="en-US" sz="1400" dirty="0"/>
          </a:p>
          <a:p>
            <a:pPr lvl="0"/>
            <a:endParaRPr lang="en-US" sz="1400" dirty="0"/>
          </a:p>
          <a:p>
            <a:endParaRPr lang="en-US" sz="1400" dirty="0"/>
          </a:p>
          <a:p>
            <a:endParaRPr lang="en-US" sz="1400" dirty="0"/>
          </a:p>
          <a:p>
            <a:endParaRPr lang="en-US" sz="1400" dirty="0"/>
          </a:p>
          <a:p>
            <a:endParaRPr lang="en-US" dirty="0"/>
          </a:p>
        </p:txBody>
      </p:sp>
    </p:spTree>
    <p:extLst>
      <p:ext uri="{BB962C8B-B14F-4D97-AF65-F5344CB8AC3E}">
        <p14:creationId xmlns:p14="http://schemas.microsoft.com/office/powerpoint/2010/main" val="1332444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7A80E-1F61-4183-96AD-B3A858B5025F}"/>
              </a:ext>
            </a:extLst>
          </p:cNvPr>
          <p:cNvSpPr>
            <a:spLocks noGrp="1"/>
          </p:cNvSpPr>
          <p:nvPr>
            <p:ph type="title"/>
          </p:nvPr>
        </p:nvSpPr>
        <p:spPr>
          <a:xfrm>
            <a:off x="674246" y="822824"/>
            <a:ext cx="9404723" cy="1400530"/>
          </a:xfrm>
        </p:spPr>
        <p:txBody>
          <a:bodyPr/>
          <a:lstStyle/>
          <a:p>
            <a:r>
              <a:rPr lang="en-US" dirty="0"/>
              <a:t>Phase l Themes: Challenges and/or Barriers cont’d…</a:t>
            </a:r>
          </a:p>
        </p:txBody>
      </p:sp>
      <p:sp>
        <p:nvSpPr>
          <p:cNvPr id="3" name="Text Placeholder 2">
            <a:extLst>
              <a:ext uri="{FF2B5EF4-FFF2-40B4-BE49-F238E27FC236}">
                <a16:creationId xmlns:a16="http://schemas.microsoft.com/office/drawing/2014/main" id="{0237B0EF-9429-48F1-A302-911C457DDE37}"/>
              </a:ext>
            </a:extLst>
          </p:cNvPr>
          <p:cNvSpPr>
            <a:spLocks noGrp="1"/>
          </p:cNvSpPr>
          <p:nvPr>
            <p:ph type="body" idx="1"/>
          </p:nvPr>
        </p:nvSpPr>
        <p:spPr>
          <a:xfrm>
            <a:off x="980268" y="2309935"/>
            <a:ext cx="10125053" cy="1003107"/>
          </a:xfrm>
        </p:spPr>
        <p:txBody>
          <a:bodyPr>
            <a:noAutofit/>
          </a:bodyPr>
          <a:lstStyle/>
          <a:p>
            <a:r>
              <a:rPr lang="en-US" sz="2000" b="1" dirty="0"/>
              <a:t>Additional Information: Networking &amp; CA Appreciation </a:t>
            </a:r>
          </a:p>
        </p:txBody>
      </p:sp>
      <p:sp>
        <p:nvSpPr>
          <p:cNvPr id="4" name="Content Placeholder 3">
            <a:extLst>
              <a:ext uri="{FF2B5EF4-FFF2-40B4-BE49-F238E27FC236}">
                <a16:creationId xmlns:a16="http://schemas.microsoft.com/office/drawing/2014/main" id="{D2DC06B7-5891-4841-BBF9-9CA06D2CBDF5}"/>
              </a:ext>
            </a:extLst>
          </p:cNvPr>
          <p:cNvSpPr>
            <a:spLocks noGrp="1"/>
          </p:cNvSpPr>
          <p:nvPr>
            <p:ph sz="half" idx="2"/>
          </p:nvPr>
        </p:nvSpPr>
        <p:spPr>
          <a:xfrm>
            <a:off x="674246" y="3313042"/>
            <a:ext cx="10125053" cy="2981740"/>
          </a:xfrm>
        </p:spPr>
        <p:txBody>
          <a:bodyPr>
            <a:noAutofit/>
          </a:bodyPr>
          <a:lstStyle/>
          <a:p>
            <a:pPr marL="0" indent="0">
              <a:buNone/>
            </a:pPr>
            <a:endParaRPr lang="en-US" dirty="0"/>
          </a:p>
          <a:p>
            <a:pPr lvl="0"/>
            <a:r>
              <a:rPr lang="en-US" dirty="0"/>
              <a:t>The CAs in Phase see the value in this engagement process and request more opportunities for on-going CA &amp; City engagement and networking to share resources, successes and challenges, build relationship between City &amp; CAs, and decrease the “siloed” model. </a:t>
            </a:r>
          </a:p>
          <a:p>
            <a:r>
              <a:rPr lang="en-US" dirty="0"/>
              <a:t>The City needs to develop a process by which they can recognize, appreciate and celebrate the work and successes of the CAs in all phases. </a:t>
            </a:r>
          </a:p>
          <a:p>
            <a:endParaRPr lang="en-US" sz="1600" dirty="0"/>
          </a:p>
          <a:p>
            <a:pPr lvl="0"/>
            <a:endParaRPr lang="en-US" sz="1400" dirty="0"/>
          </a:p>
          <a:p>
            <a:pPr lvl="0"/>
            <a:endParaRPr lang="en-US" sz="1400" dirty="0"/>
          </a:p>
        </p:txBody>
      </p:sp>
    </p:spTree>
    <p:extLst>
      <p:ext uri="{BB962C8B-B14F-4D97-AF65-F5344CB8AC3E}">
        <p14:creationId xmlns:p14="http://schemas.microsoft.com/office/powerpoint/2010/main" val="2179983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D442-A25F-45C9-AD67-5C57EDDBE780}"/>
              </a:ext>
            </a:extLst>
          </p:cNvPr>
          <p:cNvSpPr>
            <a:spLocks noGrp="1"/>
          </p:cNvSpPr>
          <p:nvPr>
            <p:ph type="title"/>
          </p:nvPr>
        </p:nvSpPr>
        <p:spPr>
          <a:xfrm>
            <a:off x="903163" y="1147968"/>
            <a:ext cx="8825659" cy="1202635"/>
          </a:xfrm>
        </p:spPr>
        <p:txBody>
          <a:bodyPr/>
          <a:lstStyle/>
          <a:p>
            <a:r>
              <a:rPr lang="en-US" sz="3600" dirty="0"/>
              <a:t>Did we capture the main themes under challenges and/or barriers?  </a:t>
            </a:r>
          </a:p>
        </p:txBody>
      </p:sp>
      <p:sp>
        <p:nvSpPr>
          <p:cNvPr id="3" name="Text Placeholder 2">
            <a:extLst>
              <a:ext uri="{FF2B5EF4-FFF2-40B4-BE49-F238E27FC236}">
                <a16:creationId xmlns:a16="http://schemas.microsoft.com/office/drawing/2014/main" id="{624D0F07-C38D-4BFD-92C5-8CECF3B1A6F5}"/>
              </a:ext>
            </a:extLst>
          </p:cNvPr>
          <p:cNvSpPr>
            <a:spLocks noGrp="1"/>
          </p:cNvSpPr>
          <p:nvPr>
            <p:ph type="body" sz="half" idx="2"/>
          </p:nvPr>
        </p:nvSpPr>
        <p:spPr>
          <a:xfrm>
            <a:off x="1048937" y="3347832"/>
            <a:ext cx="8825659" cy="2362200"/>
          </a:xfrm>
        </p:spPr>
        <p:txBody>
          <a:bodyPr>
            <a:normAutofit/>
          </a:bodyPr>
          <a:lstStyle/>
          <a:p>
            <a:r>
              <a:rPr lang="en-US" sz="3600" dirty="0"/>
              <a:t>Is there anything new you would like to add to the original feedback? </a:t>
            </a:r>
          </a:p>
          <a:p>
            <a:endParaRPr lang="en-US" sz="4800" dirty="0"/>
          </a:p>
        </p:txBody>
      </p:sp>
    </p:spTree>
    <p:extLst>
      <p:ext uri="{BB962C8B-B14F-4D97-AF65-F5344CB8AC3E}">
        <p14:creationId xmlns:p14="http://schemas.microsoft.com/office/powerpoint/2010/main" val="2062167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6008BF7-F6F3-4E0C-B1A6-75AF83A4A9B5}"/>
              </a:ext>
            </a:extLst>
          </p:cNvPr>
          <p:cNvGraphicFramePr>
            <a:graphicFrameLocks noGrp="1"/>
          </p:cNvGraphicFramePr>
          <p:nvPr>
            <p:extLst>
              <p:ext uri="{D42A27DB-BD31-4B8C-83A1-F6EECF244321}">
                <p14:modId xmlns:p14="http://schemas.microsoft.com/office/powerpoint/2010/main" val="1954001983"/>
              </p:ext>
            </p:extLst>
          </p:nvPr>
        </p:nvGraphicFramePr>
        <p:xfrm>
          <a:off x="0" y="-1"/>
          <a:ext cx="12192000" cy="6308034"/>
        </p:xfrm>
        <a:graphic>
          <a:graphicData uri="http://schemas.openxmlformats.org/drawingml/2006/table">
            <a:tbl>
              <a:tblPr firstRow="1" firstCol="1" bandRow="1">
                <a:tableStyleId>{5C22544A-7EE6-4342-B048-85BDC9FD1C3A}</a:tableStyleId>
              </a:tblPr>
              <a:tblGrid>
                <a:gridCol w="3554039">
                  <a:extLst>
                    <a:ext uri="{9D8B030D-6E8A-4147-A177-3AD203B41FA5}">
                      <a16:colId xmlns:a16="http://schemas.microsoft.com/office/drawing/2014/main" val="3944869561"/>
                    </a:ext>
                  </a:extLst>
                </a:gridCol>
                <a:gridCol w="8637961">
                  <a:extLst>
                    <a:ext uri="{9D8B030D-6E8A-4147-A177-3AD203B41FA5}">
                      <a16:colId xmlns:a16="http://schemas.microsoft.com/office/drawing/2014/main" val="4142435947"/>
                    </a:ext>
                  </a:extLst>
                </a:gridCol>
              </a:tblGrid>
              <a:tr h="1316963">
                <a:tc gridSpan="2">
                  <a:txBody>
                    <a:bodyPr/>
                    <a:lstStyle/>
                    <a:p>
                      <a:pPr marL="0" marR="0" algn="ctr">
                        <a:lnSpc>
                          <a:spcPct val="107000"/>
                        </a:lnSpc>
                        <a:spcBef>
                          <a:spcPts val="0"/>
                        </a:spcBef>
                        <a:spcAft>
                          <a:spcPts val="0"/>
                        </a:spcAft>
                      </a:pPr>
                      <a:endParaRPr lang="en-US" sz="2400" dirty="0">
                        <a:effectLst/>
                      </a:endParaRPr>
                    </a:p>
                    <a:p>
                      <a:pPr marL="0" marR="0" algn="ctr">
                        <a:lnSpc>
                          <a:spcPct val="107000"/>
                        </a:lnSpc>
                        <a:spcBef>
                          <a:spcPts val="0"/>
                        </a:spcBef>
                        <a:spcAft>
                          <a:spcPts val="0"/>
                        </a:spcAft>
                      </a:pPr>
                      <a:r>
                        <a:rPr lang="en-US" sz="2400" dirty="0">
                          <a:effectLst/>
                        </a:rPr>
                        <a:t>City of Regina Community Association Review </a:t>
                      </a:r>
                    </a:p>
                    <a:p>
                      <a:pPr marL="0" marR="0" algn="ctr">
                        <a:lnSpc>
                          <a:spcPct val="107000"/>
                        </a:lnSpc>
                        <a:spcBef>
                          <a:spcPts val="0"/>
                        </a:spcBef>
                        <a:spcAft>
                          <a:spcPts val="0"/>
                        </a:spcAft>
                      </a:pPr>
                      <a:r>
                        <a:rPr lang="en-US" sz="1600" dirty="0">
                          <a:effectLst/>
                        </a:rPr>
                        <a:t>Phase l, ll, &amp; lll Corresponding Themes (themes may not have been experienced at same degree by all 3 phases of CAs)</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940166285"/>
                  </a:ext>
                </a:extLst>
              </a:tr>
              <a:tr h="1554341">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Theme 1: Volunteer Recruitment &amp; Retention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tabLst>
                          <a:tab pos="457200" algn="l"/>
                        </a:tabLst>
                      </a:pPr>
                      <a:endParaRPr lang="en-US" sz="1400"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Volunteer burn-out and aging out</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Board recruitment</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Recruiting board member with the required skill sets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Increased time and required roles required for volunteer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1483648"/>
                  </a:ext>
                </a:extLst>
              </a:tr>
              <a:tr h="1140498">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Theme 2: Increased Community Needs &amp; Changing Neighbourhood Demographics (Phase l &amp; ll)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tabLst>
                          <a:tab pos="457200" algn="l"/>
                        </a:tabLst>
                      </a:pPr>
                      <a:endParaRPr lang="en-US" sz="1400"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Communities demographics are changing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Communities needs are increasing (socio-economic)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CAs cannot ignore these issues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9606169"/>
                  </a:ext>
                </a:extLst>
              </a:tr>
              <a:tr h="2296232">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Theme 3: Core Funding (Phase l &amp; ll) </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tabLst>
                          <a:tab pos="457200" algn="l"/>
                        </a:tabLst>
                      </a:pPr>
                      <a:endParaRPr lang="en-US" sz="1400"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Paying living wages for staff</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CAs ability to meet the City’s &amp; community’s expectations</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Community needs and inflation are rising but core funding has not</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Decreased financial and organizational capacity</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Operational funding is difficult to obtain through grants.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Lack of resources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Increased administrative expenses </a:t>
                      </a:r>
                    </a:p>
                    <a:p>
                      <a:pPr marL="45720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35247"/>
                  </a:ext>
                </a:extLst>
              </a:tr>
            </a:tbl>
          </a:graphicData>
        </a:graphic>
      </p:graphicFrame>
    </p:spTree>
    <p:extLst>
      <p:ext uri="{BB962C8B-B14F-4D97-AF65-F5344CB8AC3E}">
        <p14:creationId xmlns:p14="http://schemas.microsoft.com/office/powerpoint/2010/main" val="1930564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D2CA0D6-3785-4BA2-86CF-6BA07FE11C47}"/>
              </a:ext>
            </a:extLst>
          </p:cNvPr>
          <p:cNvGraphicFramePr>
            <a:graphicFrameLocks noGrp="1"/>
          </p:cNvGraphicFramePr>
          <p:nvPr>
            <p:extLst>
              <p:ext uri="{D42A27DB-BD31-4B8C-83A1-F6EECF244321}">
                <p14:modId xmlns:p14="http://schemas.microsoft.com/office/powerpoint/2010/main" val="3335857897"/>
              </p:ext>
            </p:extLst>
          </p:nvPr>
        </p:nvGraphicFramePr>
        <p:xfrm>
          <a:off x="0" y="0"/>
          <a:ext cx="12192000" cy="6361044"/>
        </p:xfrm>
        <a:graphic>
          <a:graphicData uri="http://schemas.openxmlformats.org/drawingml/2006/table">
            <a:tbl>
              <a:tblPr firstRow="1" firstCol="1" bandRow="1">
                <a:tableStyleId>{5C22544A-7EE6-4342-B048-85BDC9FD1C3A}</a:tableStyleId>
              </a:tblPr>
              <a:tblGrid>
                <a:gridCol w="3554039">
                  <a:extLst>
                    <a:ext uri="{9D8B030D-6E8A-4147-A177-3AD203B41FA5}">
                      <a16:colId xmlns:a16="http://schemas.microsoft.com/office/drawing/2014/main" val="2186837600"/>
                    </a:ext>
                  </a:extLst>
                </a:gridCol>
                <a:gridCol w="8637961">
                  <a:extLst>
                    <a:ext uri="{9D8B030D-6E8A-4147-A177-3AD203B41FA5}">
                      <a16:colId xmlns:a16="http://schemas.microsoft.com/office/drawing/2014/main" val="577343887"/>
                    </a:ext>
                  </a:extLst>
                </a:gridCol>
              </a:tblGrid>
              <a:tr h="1391828">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Theme 4: Communication &amp; Relationship-building with City </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tabLst>
                          <a:tab pos="457200" algn="l"/>
                        </a:tabLst>
                      </a:pPr>
                      <a:endParaRPr lang="en-US" sz="1400"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Direct communication with CAs to foster stronger relationships between City and CAs and balance the City’s priorities and expectations with the needs of the CAs communities</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Opportunities to develop relationships with the City and other key stakeholders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6703701"/>
                  </a:ext>
                </a:extLst>
              </a:tr>
              <a:tr h="1391828">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Theme 5: Streamlined Processes </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tabLst>
                          <a:tab pos="457200" algn="l"/>
                        </a:tabLst>
                      </a:pPr>
                      <a:endParaRPr lang="en-US" sz="1400"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Streamlined and effective process for sharing of resources (training and development opportunities), applying for grants, and operational efficiency opportunities (i.e. bookkeeping and program registration, development &amp; evaluation), and facility use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5249250"/>
                  </a:ext>
                </a:extLst>
              </a:tr>
              <a:tr h="1391828">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Theme 6: Expectations vs. Financial &amp; Organizational Capacity </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tabLst>
                          <a:tab pos="457200" algn="l"/>
                        </a:tabLst>
                      </a:pPr>
                      <a:endParaRPr lang="en-US" sz="1400"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Reduced operational and programming capacity and a reinforced “siloed” community model</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Aligning with the City’s priorities and meeting the City’s expectations/requests for feedback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0365098"/>
                  </a:ext>
                </a:extLst>
              </a:tr>
              <a:tr h="2185560">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Theme 7: Program Registration (Phase ll &amp; lll)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tabLst>
                          <a:tab pos="457200" algn="l"/>
                        </a:tabLst>
                      </a:pPr>
                      <a:endParaRPr lang="en-US" sz="1400"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Moving the City Leisure Guide online from a hardcopy form is a major barrier and challenge to the community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Streamlined processes for development of online program registration system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The hardcopy Leisure Guide served as a tool to attract volunteers which has not transferred over to the online guide and has increased pressure on CAs to recruit volunteers’ other ways</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Program registration has declined since moving the leisure guide to online version only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939749"/>
                  </a:ext>
                </a:extLst>
              </a:tr>
            </a:tbl>
          </a:graphicData>
        </a:graphic>
      </p:graphicFrame>
    </p:spTree>
    <p:extLst>
      <p:ext uri="{BB962C8B-B14F-4D97-AF65-F5344CB8AC3E}">
        <p14:creationId xmlns:p14="http://schemas.microsoft.com/office/powerpoint/2010/main" val="682456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358E8C9-5E99-4856-8245-8CDD0BE3DEF0}"/>
              </a:ext>
            </a:extLst>
          </p:cNvPr>
          <p:cNvGraphicFramePr>
            <a:graphicFrameLocks noGrp="1"/>
          </p:cNvGraphicFramePr>
          <p:nvPr>
            <p:extLst>
              <p:ext uri="{D42A27DB-BD31-4B8C-83A1-F6EECF244321}">
                <p14:modId xmlns:p14="http://schemas.microsoft.com/office/powerpoint/2010/main" val="2402374643"/>
              </p:ext>
            </p:extLst>
          </p:nvPr>
        </p:nvGraphicFramePr>
        <p:xfrm>
          <a:off x="0" y="0"/>
          <a:ext cx="12192000" cy="6374296"/>
        </p:xfrm>
        <a:graphic>
          <a:graphicData uri="http://schemas.openxmlformats.org/drawingml/2006/table">
            <a:tbl>
              <a:tblPr firstRow="1" firstCol="1" bandRow="1">
                <a:tableStyleId>{5C22544A-7EE6-4342-B048-85BDC9FD1C3A}</a:tableStyleId>
              </a:tblPr>
              <a:tblGrid>
                <a:gridCol w="3554039">
                  <a:extLst>
                    <a:ext uri="{9D8B030D-6E8A-4147-A177-3AD203B41FA5}">
                      <a16:colId xmlns:a16="http://schemas.microsoft.com/office/drawing/2014/main" val="3467594783"/>
                    </a:ext>
                  </a:extLst>
                </a:gridCol>
                <a:gridCol w="8637961">
                  <a:extLst>
                    <a:ext uri="{9D8B030D-6E8A-4147-A177-3AD203B41FA5}">
                      <a16:colId xmlns:a16="http://schemas.microsoft.com/office/drawing/2014/main" val="4244930200"/>
                    </a:ext>
                  </a:extLst>
                </a:gridCol>
              </a:tblGrid>
              <a:tr h="2180422">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Theme 8: CA Networking &amp; Appreciation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tabLst>
                          <a:tab pos="457200" algn="l"/>
                        </a:tabLst>
                      </a:pPr>
                      <a:endParaRPr lang="en-US" sz="1400"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Value in this engagement process and request more opportunities for on-going CA &amp; City engagement and networking to share resources, successes and challenges, build relationship between City &amp; CAs, and decrease the “siloed” model</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A process by which the City can recognize, appreciate and celebrate the work and successes of the CAs </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4506692"/>
                  </a:ext>
                </a:extLst>
              </a:tr>
              <a:tr h="1866823">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Theme 9: Facility Booking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tabLst>
                          <a:tab pos="457200" algn="l"/>
                        </a:tabLst>
                      </a:pPr>
                      <a:endParaRPr lang="en-US" sz="1400"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CAs are restricted by facility space and often experience multiple competing interests when booking shared multi-use City facilities</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The CAs have a good relationship with the neighborhood schools but experience challenges and barriers with the processes required to access and book school facilities</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0977554"/>
                  </a:ext>
                </a:extLst>
              </a:tr>
              <a:tr h="2327051">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Theme 10: Community Engagement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tabLst>
                          <a:tab pos="457200" algn="l"/>
                        </a:tabLst>
                      </a:pPr>
                      <a:endParaRPr lang="en-US" sz="1400"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The CAs experience sporadic community engagement and find it challenging to get people involved with the CA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CAs develop and deliver programs that the community has suggested then do not show for programming – this combined with an already reduced rate provided to instructors results in both community and instructor disengagement</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rPr>
                        <a:t>CA engagement is largely dependent on demographics of neighbourhood that may or may not directly align with City’s priorities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2498981"/>
                  </a:ext>
                </a:extLst>
              </a:tr>
            </a:tbl>
          </a:graphicData>
        </a:graphic>
      </p:graphicFrame>
    </p:spTree>
    <p:extLst>
      <p:ext uri="{BB962C8B-B14F-4D97-AF65-F5344CB8AC3E}">
        <p14:creationId xmlns:p14="http://schemas.microsoft.com/office/powerpoint/2010/main" val="2030213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7664-1295-43AC-AD91-C6E07A6F7AA9}"/>
              </a:ext>
            </a:extLst>
          </p:cNvPr>
          <p:cNvSpPr>
            <a:spLocks noGrp="1"/>
          </p:cNvSpPr>
          <p:nvPr>
            <p:ph type="title"/>
          </p:nvPr>
        </p:nvSpPr>
        <p:spPr>
          <a:xfrm>
            <a:off x="950911" y="2321275"/>
            <a:ext cx="9404723" cy="1400530"/>
          </a:xfrm>
        </p:spPr>
        <p:txBody>
          <a:bodyPr/>
          <a:lstStyle/>
          <a:p>
            <a:r>
              <a:rPr lang="en-US" sz="6600" dirty="0"/>
              <a:t>Questions? Comments? </a:t>
            </a:r>
          </a:p>
        </p:txBody>
      </p:sp>
    </p:spTree>
    <p:extLst>
      <p:ext uri="{BB962C8B-B14F-4D97-AF65-F5344CB8AC3E}">
        <p14:creationId xmlns:p14="http://schemas.microsoft.com/office/powerpoint/2010/main" val="30963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7A80E-1F61-4183-96AD-B3A858B5025F}"/>
              </a:ext>
            </a:extLst>
          </p:cNvPr>
          <p:cNvSpPr>
            <a:spLocks noGrp="1"/>
          </p:cNvSpPr>
          <p:nvPr>
            <p:ph type="title"/>
          </p:nvPr>
        </p:nvSpPr>
        <p:spPr>
          <a:xfrm>
            <a:off x="688314" y="720004"/>
            <a:ext cx="9404723" cy="1400530"/>
          </a:xfrm>
        </p:spPr>
        <p:txBody>
          <a:bodyPr/>
          <a:lstStyle/>
          <a:p>
            <a:r>
              <a:rPr lang="en-US" dirty="0"/>
              <a:t>Phase l Themes: Successes </a:t>
            </a:r>
          </a:p>
        </p:txBody>
      </p:sp>
      <p:sp>
        <p:nvSpPr>
          <p:cNvPr id="3" name="Text Placeholder 2">
            <a:extLst>
              <a:ext uri="{FF2B5EF4-FFF2-40B4-BE49-F238E27FC236}">
                <a16:creationId xmlns:a16="http://schemas.microsoft.com/office/drawing/2014/main" id="{0237B0EF-9429-48F1-A302-911C457DDE37}"/>
              </a:ext>
            </a:extLst>
          </p:cNvPr>
          <p:cNvSpPr>
            <a:spLocks noGrp="1"/>
          </p:cNvSpPr>
          <p:nvPr>
            <p:ph type="body" idx="1"/>
          </p:nvPr>
        </p:nvSpPr>
        <p:spPr>
          <a:xfrm>
            <a:off x="565518" y="1832403"/>
            <a:ext cx="4825157" cy="576262"/>
          </a:xfrm>
        </p:spPr>
        <p:txBody>
          <a:bodyPr>
            <a:normAutofit/>
          </a:bodyPr>
          <a:lstStyle/>
          <a:p>
            <a:r>
              <a:rPr lang="en-US" sz="2000" b="1" dirty="0"/>
              <a:t> Strong Boards  </a:t>
            </a:r>
          </a:p>
        </p:txBody>
      </p:sp>
      <p:sp>
        <p:nvSpPr>
          <p:cNvPr id="4" name="Content Placeholder 3">
            <a:extLst>
              <a:ext uri="{FF2B5EF4-FFF2-40B4-BE49-F238E27FC236}">
                <a16:creationId xmlns:a16="http://schemas.microsoft.com/office/drawing/2014/main" id="{D2DC06B7-5891-4841-BBF9-9CA06D2CBDF5}"/>
              </a:ext>
            </a:extLst>
          </p:cNvPr>
          <p:cNvSpPr>
            <a:spLocks noGrp="1"/>
          </p:cNvSpPr>
          <p:nvPr>
            <p:ph sz="half" idx="2"/>
          </p:nvPr>
        </p:nvSpPr>
        <p:spPr>
          <a:xfrm>
            <a:off x="565517" y="2531166"/>
            <a:ext cx="4825158" cy="3457714"/>
          </a:xfrm>
        </p:spPr>
        <p:txBody>
          <a:bodyPr>
            <a:normAutofit/>
          </a:bodyPr>
          <a:lstStyle/>
          <a:p>
            <a:r>
              <a:rPr lang="en-US" dirty="0"/>
              <a:t>The CAs in Phase l are represented by dedicated, engaged, diverse and generally long-term board members that commit to strong board training/development plans, strategic plans, bylaws, policies &amp; procedures, and well-organized and attended AGMs. </a:t>
            </a:r>
          </a:p>
          <a:p>
            <a:pPr marL="0" indent="0">
              <a:buNone/>
            </a:pPr>
            <a:endParaRPr lang="en-US" dirty="0"/>
          </a:p>
          <a:p>
            <a:endParaRPr lang="en-US" dirty="0"/>
          </a:p>
          <a:p>
            <a:endParaRPr lang="en-US" dirty="0"/>
          </a:p>
        </p:txBody>
      </p:sp>
      <p:sp>
        <p:nvSpPr>
          <p:cNvPr id="6" name="Content Placeholder 5">
            <a:extLst>
              <a:ext uri="{FF2B5EF4-FFF2-40B4-BE49-F238E27FC236}">
                <a16:creationId xmlns:a16="http://schemas.microsoft.com/office/drawing/2014/main" id="{BDD86C44-A08C-446E-942D-998991A35EDE}"/>
              </a:ext>
            </a:extLst>
          </p:cNvPr>
          <p:cNvSpPr>
            <a:spLocks noGrp="1"/>
          </p:cNvSpPr>
          <p:nvPr>
            <p:ph sz="quarter" idx="4"/>
          </p:nvPr>
        </p:nvSpPr>
        <p:spPr>
          <a:xfrm>
            <a:off x="5654495" y="2646291"/>
            <a:ext cx="4825159" cy="3491705"/>
          </a:xfrm>
        </p:spPr>
        <p:txBody>
          <a:bodyPr>
            <a:normAutofit/>
          </a:bodyPr>
          <a:lstStyle/>
          <a:p>
            <a:pPr lvl="0"/>
            <a:r>
              <a:rPr lang="en-US" dirty="0"/>
              <a:t>The CAs in Phase l are based on relationship-building with the communities they serve and are responsive and accountable to the community – they directly align their program delivery and engagement models to the needs of the community (including diversity &amp; cultural) and the community responds with appreciation and engagement. </a:t>
            </a:r>
          </a:p>
          <a:p>
            <a:pPr marL="0" indent="0">
              <a:buNone/>
            </a:pPr>
            <a:endParaRPr lang="en-US" dirty="0"/>
          </a:p>
          <a:p>
            <a:pPr marL="0" indent="0">
              <a:buNone/>
            </a:pPr>
            <a:endParaRPr lang="en-US" dirty="0"/>
          </a:p>
          <a:p>
            <a:endParaRPr lang="en-US" dirty="0"/>
          </a:p>
          <a:p>
            <a:endParaRPr lang="en-US" dirty="0"/>
          </a:p>
          <a:p>
            <a:endParaRPr lang="en-US" dirty="0"/>
          </a:p>
          <a:p>
            <a:endParaRPr lang="en-US" dirty="0"/>
          </a:p>
          <a:p>
            <a:endParaRPr lang="en-US" dirty="0"/>
          </a:p>
          <a:p>
            <a:endParaRPr lang="en-US" dirty="0"/>
          </a:p>
        </p:txBody>
      </p:sp>
      <p:sp>
        <p:nvSpPr>
          <p:cNvPr id="12" name="Text Placeholder 11">
            <a:extLst>
              <a:ext uri="{FF2B5EF4-FFF2-40B4-BE49-F238E27FC236}">
                <a16:creationId xmlns:a16="http://schemas.microsoft.com/office/drawing/2014/main" id="{FAC43D0E-34FB-42D7-9E71-F2F78D23EF30}"/>
              </a:ext>
            </a:extLst>
          </p:cNvPr>
          <p:cNvSpPr>
            <a:spLocks noGrp="1"/>
          </p:cNvSpPr>
          <p:nvPr>
            <p:ph type="body" sz="quarter" idx="3"/>
          </p:nvPr>
        </p:nvSpPr>
        <p:spPr/>
        <p:txBody>
          <a:bodyPr/>
          <a:lstStyle/>
          <a:p>
            <a:r>
              <a:rPr lang="en-US" sz="2000" b="1" dirty="0"/>
              <a:t>Relationship-building and Community Needs </a:t>
            </a:r>
          </a:p>
        </p:txBody>
      </p:sp>
    </p:spTree>
    <p:extLst>
      <p:ext uri="{BB962C8B-B14F-4D97-AF65-F5344CB8AC3E}">
        <p14:creationId xmlns:p14="http://schemas.microsoft.com/office/powerpoint/2010/main" val="382035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7A80E-1F61-4183-96AD-B3A858B5025F}"/>
              </a:ext>
            </a:extLst>
          </p:cNvPr>
          <p:cNvSpPr>
            <a:spLocks noGrp="1"/>
          </p:cNvSpPr>
          <p:nvPr>
            <p:ph type="title"/>
          </p:nvPr>
        </p:nvSpPr>
        <p:spPr>
          <a:xfrm>
            <a:off x="674246" y="715689"/>
            <a:ext cx="9404723" cy="1400530"/>
          </a:xfrm>
        </p:spPr>
        <p:txBody>
          <a:bodyPr/>
          <a:lstStyle/>
          <a:p>
            <a:r>
              <a:rPr lang="en-US" dirty="0"/>
              <a:t>Phase l Themes: Successes cont’d…</a:t>
            </a:r>
          </a:p>
        </p:txBody>
      </p:sp>
      <p:sp>
        <p:nvSpPr>
          <p:cNvPr id="3" name="Text Placeholder 2">
            <a:extLst>
              <a:ext uri="{FF2B5EF4-FFF2-40B4-BE49-F238E27FC236}">
                <a16:creationId xmlns:a16="http://schemas.microsoft.com/office/drawing/2014/main" id="{0237B0EF-9429-48F1-A302-911C457DDE37}"/>
              </a:ext>
            </a:extLst>
          </p:cNvPr>
          <p:cNvSpPr>
            <a:spLocks noGrp="1"/>
          </p:cNvSpPr>
          <p:nvPr>
            <p:ph type="body" idx="1"/>
          </p:nvPr>
        </p:nvSpPr>
        <p:spPr>
          <a:xfrm>
            <a:off x="980269" y="2415810"/>
            <a:ext cx="4396338" cy="576262"/>
          </a:xfrm>
        </p:spPr>
        <p:txBody>
          <a:bodyPr>
            <a:noAutofit/>
          </a:bodyPr>
          <a:lstStyle/>
          <a:p>
            <a:r>
              <a:rPr lang="en-US" sz="2000" b="1" dirty="0"/>
              <a:t>Meeting Financial Obligations   </a:t>
            </a:r>
          </a:p>
        </p:txBody>
      </p:sp>
      <p:sp>
        <p:nvSpPr>
          <p:cNvPr id="4" name="Content Placeholder 3">
            <a:extLst>
              <a:ext uri="{FF2B5EF4-FFF2-40B4-BE49-F238E27FC236}">
                <a16:creationId xmlns:a16="http://schemas.microsoft.com/office/drawing/2014/main" id="{D2DC06B7-5891-4841-BBF9-9CA06D2CBDF5}"/>
              </a:ext>
            </a:extLst>
          </p:cNvPr>
          <p:cNvSpPr>
            <a:spLocks noGrp="1"/>
          </p:cNvSpPr>
          <p:nvPr>
            <p:ph sz="half" idx="2"/>
          </p:nvPr>
        </p:nvSpPr>
        <p:spPr>
          <a:xfrm>
            <a:off x="821635" y="3254923"/>
            <a:ext cx="4825158" cy="2151964"/>
          </a:xfrm>
        </p:spPr>
        <p:txBody>
          <a:bodyPr>
            <a:noAutofit/>
          </a:bodyPr>
          <a:lstStyle/>
          <a:p>
            <a:r>
              <a:rPr lang="en-US" dirty="0"/>
              <a:t>The CAs in Phase l are successfully meeting their financial obligations (i.e. reporting) to the City and diversifying their funding portfolios (i.e. applying for other grants, fundraising, attracting corporate sponsorship) to provide additional funding to meet the needs of their communities. </a:t>
            </a:r>
          </a:p>
          <a:p>
            <a:pPr marL="0" lvl="0" indent="0">
              <a:buNone/>
            </a:pPr>
            <a:endParaRPr lang="en-US" dirty="0"/>
          </a:p>
          <a:p>
            <a:pPr marL="0" indent="0">
              <a:buNone/>
            </a:pPr>
            <a:endParaRPr lang="en-US" dirty="0"/>
          </a:p>
          <a:p>
            <a:pPr marL="0" indent="0">
              <a:buNone/>
            </a:pPr>
            <a:endParaRPr lang="en-US" dirty="0"/>
          </a:p>
          <a:p>
            <a:endParaRPr lang="en-US" dirty="0"/>
          </a:p>
        </p:txBody>
      </p:sp>
      <p:sp>
        <p:nvSpPr>
          <p:cNvPr id="5" name="Text Placeholder 4">
            <a:extLst>
              <a:ext uri="{FF2B5EF4-FFF2-40B4-BE49-F238E27FC236}">
                <a16:creationId xmlns:a16="http://schemas.microsoft.com/office/drawing/2014/main" id="{85DDB639-ED08-46C7-B386-1438702C7810}"/>
              </a:ext>
            </a:extLst>
          </p:cNvPr>
          <p:cNvSpPr>
            <a:spLocks noGrp="1"/>
          </p:cNvSpPr>
          <p:nvPr>
            <p:ph type="body" sz="quarter" idx="3"/>
          </p:nvPr>
        </p:nvSpPr>
        <p:spPr>
          <a:xfrm>
            <a:off x="6386572" y="2539184"/>
            <a:ext cx="4825159" cy="576262"/>
          </a:xfrm>
        </p:spPr>
        <p:txBody>
          <a:bodyPr>
            <a:noAutofit/>
          </a:bodyPr>
          <a:lstStyle/>
          <a:p>
            <a:r>
              <a:rPr lang="en-US" sz="2000" b="1" dirty="0"/>
              <a:t>Dedicated Volunteers </a:t>
            </a:r>
          </a:p>
        </p:txBody>
      </p:sp>
      <p:sp>
        <p:nvSpPr>
          <p:cNvPr id="6" name="Content Placeholder 5">
            <a:extLst>
              <a:ext uri="{FF2B5EF4-FFF2-40B4-BE49-F238E27FC236}">
                <a16:creationId xmlns:a16="http://schemas.microsoft.com/office/drawing/2014/main" id="{BDD86C44-A08C-446E-942D-998991A35EDE}"/>
              </a:ext>
            </a:extLst>
          </p:cNvPr>
          <p:cNvSpPr>
            <a:spLocks noGrp="1"/>
          </p:cNvSpPr>
          <p:nvPr>
            <p:ph sz="quarter" idx="4"/>
          </p:nvPr>
        </p:nvSpPr>
        <p:spPr>
          <a:xfrm>
            <a:off x="6211888" y="2992072"/>
            <a:ext cx="5161654" cy="3380840"/>
          </a:xfrm>
        </p:spPr>
        <p:txBody>
          <a:bodyPr>
            <a:normAutofit/>
          </a:bodyPr>
          <a:lstStyle/>
          <a:p>
            <a:endParaRPr lang="en-US" dirty="0"/>
          </a:p>
          <a:p>
            <a:r>
              <a:rPr lang="en-US" dirty="0"/>
              <a:t>The CAs in Phase l have a dedicated and engaged volunteers (regular and episodic) that take pride in volunteering for the programs and events that directly benefit their communities. </a:t>
            </a:r>
          </a:p>
          <a:p>
            <a:endParaRPr lang="en-US" dirty="0"/>
          </a:p>
          <a:p>
            <a:endParaRPr lang="en-US" dirty="0"/>
          </a:p>
          <a:p>
            <a:endParaRPr lang="en-US" dirty="0"/>
          </a:p>
          <a:p>
            <a:endParaRPr lang="en-US" dirty="0"/>
          </a:p>
          <a:p>
            <a:endParaRPr lang="en-US" dirty="0"/>
          </a:p>
        </p:txBody>
      </p:sp>
      <p:sp>
        <p:nvSpPr>
          <p:cNvPr id="7" name="Text Placeholder 2">
            <a:extLst>
              <a:ext uri="{FF2B5EF4-FFF2-40B4-BE49-F238E27FC236}">
                <a16:creationId xmlns:a16="http://schemas.microsoft.com/office/drawing/2014/main" id="{4058E08C-E1A4-406A-89A7-6B03A61B2555}"/>
              </a:ext>
            </a:extLst>
          </p:cNvPr>
          <p:cNvSpPr txBox="1">
            <a:spLocks/>
          </p:cNvSpPr>
          <p:nvPr/>
        </p:nvSpPr>
        <p:spPr>
          <a:xfrm>
            <a:off x="1154953" y="4367322"/>
            <a:ext cx="4396338" cy="57626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400" b="0" i="0" kern="1200">
                <a:solidFill>
                  <a:schemeClr val="bg2">
                    <a:lumMod val="40000"/>
                    <a:lumOff val="60000"/>
                  </a:schemeClr>
                </a:solidFill>
                <a:latin typeface="+mj-lt"/>
                <a:ea typeface="+mj-ea"/>
                <a:cs typeface="+mj-cs"/>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1" i="0" kern="1200">
                <a:solidFill>
                  <a:schemeClr val="tx1"/>
                </a:solidFill>
                <a:latin typeface="+mj-lt"/>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1" i="0" kern="1200">
                <a:solidFill>
                  <a:schemeClr val="tx1"/>
                </a:solidFill>
                <a:latin typeface="+mj-lt"/>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9pPr>
          </a:lstStyle>
          <a:p>
            <a:r>
              <a:rPr lang="en-US" sz="2000" b="1" dirty="0"/>
              <a:t>  </a:t>
            </a:r>
          </a:p>
        </p:txBody>
      </p:sp>
    </p:spTree>
    <p:extLst>
      <p:ext uri="{BB962C8B-B14F-4D97-AF65-F5344CB8AC3E}">
        <p14:creationId xmlns:p14="http://schemas.microsoft.com/office/powerpoint/2010/main" val="382018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7A80E-1F61-4183-96AD-B3A858B5025F}"/>
              </a:ext>
            </a:extLst>
          </p:cNvPr>
          <p:cNvSpPr>
            <a:spLocks noGrp="1"/>
          </p:cNvSpPr>
          <p:nvPr>
            <p:ph type="title"/>
          </p:nvPr>
        </p:nvSpPr>
        <p:spPr>
          <a:xfrm>
            <a:off x="730517" y="822824"/>
            <a:ext cx="9404723" cy="1400530"/>
          </a:xfrm>
        </p:spPr>
        <p:txBody>
          <a:bodyPr/>
          <a:lstStyle/>
          <a:p>
            <a:r>
              <a:rPr lang="en-US" dirty="0"/>
              <a:t>Phase l Themes: Successes cont’d</a:t>
            </a:r>
          </a:p>
        </p:txBody>
      </p:sp>
      <p:sp>
        <p:nvSpPr>
          <p:cNvPr id="3" name="Text Placeholder 2">
            <a:extLst>
              <a:ext uri="{FF2B5EF4-FFF2-40B4-BE49-F238E27FC236}">
                <a16:creationId xmlns:a16="http://schemas.microsoft.com/office/drawing/2014/main" id="{0237B0EF-9429-48F1-A302-911C457DDE37}"/>
              </a:ext>
            </a:extLst>
          </p:cNvPr>
          <p:cNvSpPr>
            <a:spLocks noGrp="1"/>
          </p:cNvSpPr>
          <p:nvPr>
            <p:ph type="body" idx="1"/>
          </p:nvPr>
        </p:nvSpPr>
        <p:spPr>
          <a:xfrm>
            <a:off x="730517" y="1975316"/>
            <a:ext cx="4396338" cy="576262"/>
          </a:xfrm>
        </p:spPr>
        <p:txBody>
          <a:bodyPr>
            <a:noAutofit/>
          </a:bodyPr>
          <a:lstStyle/>
          <a:p>
            <a:r>
              <a:rPr lang="en-US" sz="2000" b="1" dirty="0"/>
              <a:t>City’s Priorities </a:t>
            </a:r>
          </a:p>
        </p:txBody>
      </p:sp>
      <p:sp>
        <p:nvSpPr>
          <p:cNvPr id="4" name="Content Placeholder 3">
            <a:extLst>
              <a:ext uri="{FF2B5EF4-FFF2-40B4-BE49-F238E27FC236}">
                <a16:creationId xmlns:a16="http://schemas.microsoft.com/office/drawing/2014/main" id="{D2DC06B7-5891-4841-BBF9-9CA06D2CBDF5}"/>
              </a:ext>
            </a:extLst>
          </p:cNvPr>
          <p:cNvSpPr>
            <a:spLocks noGrp="1"/>
          </p:cNvSpPr>
          <p:nvPr>
            <p:ph sz="half" idx="2"/>
          </p:nvPr>
        </p:nvSpPr>
        <p:spPr>
          <a:xfrm>
            <a:off x="607720" y="2879802"/>
            <a:ext cx="4825158" cy="2840039"/>
          </a:xfrm>
        </p:spPr>
        <p:txBody>
          <a:bodyPr>
            <a:normAutofit/>
          </a:bodyPr>
          <a:lstStyle/>
          <a:p>
            <a:r>
              <a:rPr lang="en-US" dirty="0"/>
              <a:t>The CAs in Phase l develop programs and services that align well with the City’s priorities and together the CAs and City’s priorities and goals create a vision for community based on community needs. </a:t>
            </a:r>
          </a:p>
          <a:p>
            <a:endParaRPr lang="en-US" dirty="0"/>
          </a:p>
          <a:p>
            <a:endParaRPr lang="en-US" dirty="0"/>
          </a:p>
        </p:txBody>
      </p:sp>
      <p:sp>
        <p:nvSpPr>
          <p:cNvPr id="5" name="Text Placeholder 4">
            <a:extLst>
              <a:ext uri="{FF2B5EF4-FFF2-40B4-BE49-F238E27FC236}">
                <a16:creationId xmlns:a16="http://schemas.microsoft.com/office/drawing/2014/main" id="{85DDB639-ED08-46C7-B386-1438702C7810}"/>
              </a:ext>
            </a:extLst>
          </p:cNvPr>
          <p:cNvSpPr>
            <a:spLocks noGrp="1"/>
          </p:cNvSpPr>
          <p:nvPr>
            <p:ph type="body" sz="quarter" idx="3"/>
          </p:nvPr>
        </p:nvSpPr>
        <p:spPr>
          <a:xfrm>
            <a:off x="6208711" y="2223354"/>
            <a:ext cx="4825159" cy="576262"/>
          </a:xfrm>
        </p:spPr>
        <p:txBody>
          <a:bodyPr>
            <a:noAutofit/>
          </a:bodyPr>
          <a:lstStyle/>
          <a:p>
            <a:r>
              <a:rPr lang="en-US" sz="2000" b="1" dirty="0"/>
              <a:t>Community Consultant </a:t>
            </a:r>
          </a:p>
        </p:txBody>
      </p:sp>
      <p:sp>
        <p:nvSpPr>
          <p:cNvPr id="6" name="Content Placeholder 5">
            <a:extLst>
              <a:ext uri="{FF2B5EF4-FFF2-40B4-BE49-F238E27FC236}">
                <a16:creationId xmlns:a16="http://schemas.microsoft.com/office/drawing/2014/main" id="{BDD86C44-A08C-446E-942D-998991A35EDE}"/>
              </a:ext>
            </a:extLst>
          </p:cNvPr>
          <p:cNvSpPr>
            <a:spLocks noGrp="1"/>
          </p:cNvSpPr>
          <p:nvPr>
            <p:ph sz="quarter" idx="4"/>
          </p:nvPr>
        </p:nvSpPr>
        <p:spPr>
          <a:xfrm>
            <a:off x="6096000" y="2780126"/>
            <a:ext cx="4825159" cy="2840039"/>
          </a:xfrm>
        </p:spPr>
        <p:txBody>
          <a:bodyPr>
            <a:normAutofit/>
          </a:bodyPr>
          <a:lstStyle/>
          <a:p>
            <a:pPr marL="0" indent="0">
              <a:buNone/>
            </a:pPr>
            <a:endParaRPr lang="en-US" dirty="0"/>
          </a:p>
          <a:p>
            <a:r>
              <a:rPr lang="en-US" dirty="0"/>
              <a:t>The CAs in Phase l rely on the Community Consultant role and consider this role a beneficially asset to their CAs and communities. </a:t>
            </a:r>
          </a:p>
          <a:p>
            <a:endParaRPr lang="en-US" dirty="0"/>
          </a:p>
          <a:p>
            <a:endParaRPr lang="en-US" dirty="0"/>
          </a:p>
          <a:p>
            <a:endParaRPr lang="en-US" dirty="0"/>
          </a:p>
          <a:p>
            <a:endParaRPr lang="en-US" dirty="0"/>
          </a:p>
          <a:p>
            <a:pPr lvl="0"/>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69973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7A80E-1F61-4183-96AD-B3A858B5025F}"/>
              </a:ext>
            </a:extLst>
          </p:cNvPr>
          <p:cNvSpPr>
            <a:spLocks noGrp="1"/>
          </p:cNvSpPr>
          <p:nvPr>
            <p:ph type="title"/>
          </p:nvPr>
        </p:nvSpPr>
        <p:spPr>
          <a:xfrm>
            <a:off x="660179" y="769281"/>
            <a:ext cx="9404723" cy="1400530"/>
          </a:xfrm>
        </p:spPr>
        <p:txBody>
          <a:bodyPr/>
          <a:lstStyle/>
          <a:p>
            <a:r>
              <a:rPr lang="en-US" dirty="0"/>
              <a:t>Phase l Themes: Successes cont’d</a:t>
            </a:r>
          </a:p>
        </p:txBody>
      </p:sp>
      <p:sp>
        <p:nvSpPr>
          <p:cNvPr id="3" name="Text Placeholder 2">
            <a:extLst>
              <a:ext uri="{FF2B5EF4-FFF2-40B4-BE49-F238E27FC236}">
                <a16:creationId xmlns:a16="http://schemas.microsoft.com/office/drawing/2014/main" id="{0237B0EF-9429-48F1-A302-911C457DDE37}"/>
              </a:ext>
            </a:extLst>
          </p:cNvPr>
          <p:cNvSpPr>
            <a:spLocks noGrp="1"/>
          </p:cNvSpPr>
          <p:nvPr>
            <p:ph type="body" idx="1"/>
          </p:nvPr>
        </p:nvSpPr>
        <p:spPr>
          <a:xfrm>
            <a:off x="660178" y="1622776"/>
            <a:ext cx="10021073" cy="1094069"/>
          </a:xfrm>
        </p:spPr>
        <p:txBody>
          <a:bodyPr>
            <a:noAutofit/>
          </a:bodyPr>
          <a:lstStyle/>
          <a:p>
            <a:r>
              <a:rPr lang="en-US" sz="2000" b="1" dirty="0"/>
              <a:t>Defining success: Operational &amp; Programming Balance, Community Feedback, Community Engagement, Meeting Needs &amp; Identifying Barriers and Volunteer Recruitment &amp; Retention </a:t>
            </a:r>
          </a:p>
        </p:txBody>
      </p:sp>
      <p:sp>
        <p:nvSpPr>
          <p:cNvPr id="4" name="Content Placeholder 3">
            <a:extLst>
              <a:ext uri="{FF2B5EF4-FFF2-40B4-BE49-F238E27FC236}">
                <a16:creationId xmlns:a16="http://schemas.microsoft.com/office/drawing/2014/main" id="{D2DC06B7-5891-4841-BBF9-9CA06D2CBDF5}"/>
              </a:ext>
            </a:extLst>
          </p:cNvPr>
          <p:cNvSpPr>
            <a:spLocks noGrp="1"/>
          </p:cNvSpPr>
          <p:nvPr>
            <p:ph sz="half" idx="2"/>
          </p:nvPr>
        </p:nvSpPr>
        <p:spPr>
          <a:xfrm>
            <a:off x="660178" y="2663687"/>
            <a:ext cx="10935474" cy="3617843"/>
          </a:xfrm>
        </p:spPr>
        <p:txBody>
          <a:bodyPr>
            <a:normAutofit/>
          </a:bodyPr>
          <a:lstStyle/>
          <a:p>
            <a:pPr marL="0" indent="0">
              <a:buNone/>
            </a:pPr>
            <a:endParaRPr lang="en-US" dirty="0"/>
          </a:p>
          <a:p>
            <a:pPr lvl="0"/>
            <a:r>
              <a:rPr lang="en-US" dirty="0"/>
              <a:t>Maintaining operational responsibilities (paying bills, wages, staffing, etc.) while providing adequate programs and services that meet the communities needs in a welcoming and safe environment. </a:t>
            </a:r>
          </a:p>
          <a:p>
            <a:pPr lvl="0"/>
            <a:r>
              <a:rPr lang="en-US" dirty="0"/>
              <a:t>Positive community feedback and ongoing quality programming. </a:t>
            </a:r>
          </a:p>
          <a:p>
            <a:pPr lvl="0"/>
            <a:r>
              <a:rPr lang="en-US" dirty="0"/>
              <a:t>Developing effective strategies for reaching different demographics of people in our communities and encouraging them to attend programming. </a:t>
            </a:r>
          </a:p>
          <a:p>
            <a:pPr lvl="0"/>
            <a:r>
              <a:rPr lang="en-US" dirty="0"/>
              <a:t>Meeting the diverse, evolving and growing needs of our communities while identifying key challenges and barriers to program accessibility. </a:t>
            </a:r>
          </a:p>
          <a:p>
            <a:pPr lvl="0"/>
            <a:r>
              <a:rPr lang="en-US" dirty="0"/>
              <a:t>Volunteer recruitment and retention and strong board dedication and engagement. </a:t>
            </a:r>
          </a:p>
          <a:p>
            <a:pPr marL="0" lvl="0" indent="0">
              <a:buNone/>
            </a:pPr>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71899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416F42B-AAAE-4372-9C25-951798184C42}"/>
              </a:ext>
            </a:extLst>
          </p:cNvPr>
          <p:cNvSpPr>
            <a:spLocks noGrp="1"/>
          </p:cNvSpPr>
          <p:nvPr>
            <p:ph sz="half" idx="2"/>
          </p:nvPr>
        </p:nvSpPr>
        <p:spPr>
          <a:xfrm>
            <a:off x="728869" y="2453609"/>
            <a:ext cx="9404723" cy="3741738"/>
          </a:xfrm>
        </p:spPr>
        <p:txBody>
          <a:bodyPr/>
          <a:lstStyle/>
          <a:p>
            <a:pPr lvl="0"/>
            <a:r>
              <a:rPr lang="en-US" dirty="0"/>
              <a:t>The City of Regina has successfully communicated their plans and expectations to the CAs in Phase l. </a:t>
            </a:r>
          </a:p>
          <a:p>
            <a:pPr lvl="0"/>
            <a:r>
              <a:rPr lang="en-US" dirty="0"/>
              <a:t>The CAs in Phase l are knowledgeable about the plans and feel confident about their ability to fulfill expectations.</a:t>
            </a:r>
          </a:p>
        </p:txBody>
      </p:sp>
      <p:sp>
        <p:nvSpPr>
          <p:cNvPr id="7" name="Rectangle 6">
            <a:extLst>
              <a:ext uri="{FF2B5EF4-FFF2-40B4-BE49-F238E27FC236}">
                <a16:creationId xmlns:a16="http://schemas.microsoft.com/office/drawing/2014/main" id="{E0E16309-2912-4452-8627-6D848C1CC860}"/>
              </a:ext>
            </a:extLst>
          </p:cNvPr>
          <p:cNvSpPr/>
          <p:nvPr/>
        </p:nvSpPr>
        <p:spPr>
          <a:xfrm>
            <a:off x="834887" y="1152983"/>
            <a:ext cx="8812696" cy="1569660"/>
          </a:xfrm>
          <a:prstGeom prst="rect">
            <a:avLst/>
          </a:prstGeom>
        </p:spPr>
        <p:txBody>
          <a:bodyPr wrap="square">
            <a:spAutoFit/>
          </a:bodyPr>
          <a:lstStyle/>
          <a:p>
            <a:r>
              <a:rPr lang="en-US" sz="2000" b="1" dirty="0">
                <a:solidFill>
                  <a:schemeClr val="bg2">
                    <a:lumMod val="40000"/>
                    <a:lumOff val="60000"/>
                  </a:schemeClr>
                </a:solidFill>
              </a:rPr>
              <a:t>Fulfilling roles in Official Community Plan, Cultural Plan and Recreational Master Plan: Communication, Knowledge and Confidence</a:t>
            </a:r>
            <a:endParaRPr lang="en-US" sz="2000" dirty="0">
              <a:solidFill>
                <a:schemeClr val="bg2">
                  <a:lumMod val="40000"/>
                  <a:lumOff val="60000"/>
                </a:schemeClr>
              </a:solidFill>
            </a:endParaRPr>
          </a:p>
          <a:p>
            <a:r>
              <a:rPr lang="en-US" b="1" dirty="0"/>
              <a:t> </a:t>
            </a:r>
            <a:endParaRPr lang="en-US" dirty="0"/>
          </a:p>
          <a:p>
            <a:endParaRPr lang="en-US" dirty="0"/>
          </a:p>
        </p:txBody>
      </p:sp>
    </p:spTree>
    <p:extLst>
      <p:ext uri="{BB962C8B-B14F-4D97-AF65-F5344CB8AC3E}">
        <p14:creationId xmlns:p14="http://schemas.microsoft.com/office/powerpoint/2010/main" val="1591903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D442-A25F-45C9-AD67-5C57EDDBE780}"/>
              </a:ext>
            </a:extLst>
          </p:cNvPr>
          <p:cNvSpPr>
            <a:spLocks noGrp="1"/>
          </p:cNvSpPr>
          <p:nvPr>
            <p:ph type="title"/>
          </p:nvPr>
        </p:nvSpPr>
        <p:spPr>
          <a:xfrm>
            <a:off x="903163" y="1147968"/>
            <a:ext cx="8825659" cy="1202635"/>
          </a:xfrm>
        </p:spPr>
        <p:txBody>
          <a:bodyPr/>
          <a:lstStyle/>
          <a:p>
            <a:r>
              <a:rPr lang="en-US" sz="3600" dirty="0"/>
              <a:t>Did we capture the main themes under successes?  </a:t>
            </a:r>
          </a:p>
        </p:txBody>
      </p:sp>
      <p:sp>
        <p:nvSpPr>
          <p:cNvPr id="3" name="Text Placeholder 2">
            <a:extLst>
              <a:ext uri="{FF2B5EF4-FFF2-40B4-BE49-F238E27FC236}">
                <a16:creationId xmlns:a16="http://schemas.microsoft.com/office/drawing/2014/main" id="{624D0F07-C38D-4BFD-92C5-8CECF3B1A6F5}"/>
              </a:ext>
            </a:extLst>
          </p:cNvPr>
          <p:cNvSpPr>
            <a:spLocks noGrp="1"/>
          </p:cNvSpPr>
          <p:nvPr>
            <p:ph type="body" sz="half" idx="2"/>
          </p:nvPr>
        </p:nvSpPr>
        <p:spPr>
          <a:xfrm>
            <a:off x="1048937" y="3347832"/>
            <a:ext cx="8825659" cy="2362200"/>
          </a:xfrm>
        </p:spPr>
        <p:txBody>
          <a:bodyPr>
            <a:normAutofit/>
          </a:bodyPr>
          <a:lstStyle/>
          <a:p>
            <a:r>
              <a:rPr lang="en-US" sz="3600" dirty="0"/>
              <a:t>Is there anything new you would like to add to the original feedback? </a:t>
            </a:r>
          </a:p>
          <a:p>
            <a:endParaRPr lang="en-US" sz="4800" dirty="0"/>
          </a:p>
        </p:txBody>
      </p:sp>
    </p:spTree>
    <p:extLst>
      <p:ext uri="{BB962C8B-B14F-4D97-AF65-F5344CB8AC3E}">
        <p14:creationId xmlns:p14="http://schemas.microsoft.com/office/powerpoint/2010/main" val="332556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7A80E-1F61-4183-96AD-B3A858B5025F}"/>
              </a:ext>
            </a:extLst>
          </p:cNvPr>
          <p:cNvSpPr>
            <a:spLocks noGrp="1"/>
          </p:cNvSpPr>
          <p:nvPr>
            <p:ph type="title"/>
          </p:nvPr>
        </p:nvSpPr>
        <p:spPr>
          <a:xfrm>
            <a:off x="674246" y="822824"/>
            <a:ext cx="9404723" cy="1400530"/>
          </a:xfrm>
        </p:spPr>
        <p:txBody>
          <a:bodyPr/>
          <a:lstStyle/>
          <a:p>
            <a:r>
              <a:rPr lang="en-US" dirty="0"/>
              <a:t>Phase l Themes: Challenges and/or Barriers </a:t>
            </a:r>
          </a:p>
        </p:txBody>
      </p:sp>
      <p:sp>
        <p:nvSpPr>
          <p:cNvPr id="3" name="Text Placeholder 2">
            <a:extLst>
              <a:ext uri="{FF2B5EF4-FFF2-40B4-BE49-F238E27FC236}">
                <a16:creationId xmlns:a16="http://schemas.microsoft.com/office/drawing/2014/main" id="{0237B0EF-9429-48F1-A302-911C457DDE37}"/>
              </a:ext>
            </a:extLst>
          </p:cNvPr>
          <p:cNvSpPr>
            <a:spLocks noGrp="1"/>
          </p:cNvSpPr>
          <p:nvPr>
            <p:ph type="body" idx="1"/>
          </p:nvPr>
        </p:nvSpPr>
        <p:spPr>
          <a:xfrm>
            <a:off x="339434" y="2095647"/>
            <a:ext cx="4396338" cy="576262"/>
          </a:xfrm>
        </p:spPr>
        <p:txBody>
          <a:bodyPr>
            <a:noAutofit/>
          </a:bodyPr>
          <a:lstStyle/>
          <a:p>
            <a:r>
              <a:rPr lang="en-US" sz="2000" b="1" dirty="0"/>
              <a:t>Volunteer Recruitment &amp; Retention </a:t>
            </a:r>
          </a:p>
        </p:txBody>
      </p:sp>
      <p:sp>
        <p:nvSpPr>
          <p:cNvPr id="4" name="Content Placeholder 3">
            <a:extLst>
              <a:ext uri="{FF2B5EF4-FFF2-40B4-BE49-F238E27FC236}">
                <a16:creationId xmlns:a16="http://schemas.microsoft.com/office/drawing/2014/main" id="{D2DC06B7-5891-4841-BBF9-9CA06D2CBDF5}"/>
              </a:ext>
            </a:extLst>
          </p:cNvPr>
          <p:cNvSpPr>
            <a:spLocks noGrp="1"/>
          </p:cNvSpPr>
          <p:nvPr>
            <p:ph sz="half" idx="2"/>
          </p:nvPr>
        </p:nvSpPr>
        <p:spPr>
          <a:xfrm>
            <a:off x="162404" y="2795182"/>
            <a:ext cx="5450170" cy="3067715"/>
          </a:xfrm>
        </p:spPr>
        <p:txBody>
          <a:bodyPr>
            <a:noAutofit/>
          </a:bodyPr>
          <a:lstStyle/>
          <a:p>
            <a:pPr lvl="0"/>
            <a:r>
              <a:rPr lang="en-US" sz="1600" dirty="0"/>
              <a:t>Volunteer (including board members) burn-out and recruiting new volunteers to fill spots previously occupied by long-term dedicated volunteers is a challenge. </a:t>
            </a:r>
          </a:p>
          <a:p>
            <a:pPr lvl="0"/>
            <a:r>
              <a:rPr lang="en-US" sz="1600" dirty="0"/>
              <a:t>The City does not assist the CAs with volunteer recruitment or appreciation. </a:t>
            </a:r>
          </a:p>
          <a:p>
            <a:pPr lvl="0"/>
            <a:r>
              <a:rPr lang="en-US" sz="1600" dirty="0"/>
              <a:t>Volunteer engagement, recruitment and retention (including board members) is difficult in areas where the demographic is mainly focused on meeting basic human needs which places extra pressure on CA staff to fulfill roles that could be accomplished by volunteers. </a:t>
            </a:r>
          </a:p>
          <a:p>
            <a:pPr lvl="0"/>
            <a:r>
              <a:rPr lang="en-US" sz="1600" dirty="0"/>
              <a:t>Recruiting board member with the required skill sets.</a:t>
            </a:r>
          </a:p>
          <a:p>
            <a:endParaRPr lang="en-US" sz="1600" dirty="0"/>
          </a:p>
        </p:txBody>
      </p:sp>
      <p:sp>
        <p:nvSpPr>
          <p:cNvPr id="5" name="Text Placeholder 4">
            <a:extLst>
              <a:ext uri="{FF2B5EF4-FFF2-40B4-BE49-F238E27FC236}">
                <a16:creationId xmlns:a16="http://schemas.microsoft.com/office/drawing/2014/main" id="{85DDB639-ED08-46C7-B386-1438702C7810}"/>
              </a:ext>
            </a:extLst>
          </p:cNvPr>
          <p:cNvSpPr>
            <a:spLocks noGrp="1"/>
          </p:cNvSpPr>
          <p:nvPr>
            <p:ph type="body" sz="quarter" idx="3"/>
          </p:nvPr>
        </p:nvSpPr>
        <p:spPr>
          <a:xfrm>
            <a:off x="6096000" y="2019145"/>
            <a:ext cx="4825159" cy="576262"/>
          </a:xfrm>
        </p:spPr>
        <p:txBody>
          <a:bodyPr>
            <a:noAutofit/>
          </a:bodyPr>
          <a:lstStyle/>
          <a:p>
            <a:r>
              <a:rPr lang="en-US" sz="2000" b="1" dirty="0"/>
              <a:t>Increased Socio-economic Needs </a:t>
            </a:r>
          </a:p>
        </p:txBody>
      </p:sp>
      <p:sp>
        <p:nvSpPr>
          <p:cNvPr id="6" name="Content Placeholder 5">
            <a:extLst>
              <a:ext uri="{FF2B5EF4-FFF2-40B4-BE49-F238E27FC236}">
                <a16:creationId xmlns:a16="http://schemas.microsoft.com/office/drawing/2014/main" id="{BDD86C44-A08C-446E-942D-998991A35EDE}"/>
              </a:ext>
            </a:extLst>
          </p:cNvPr>
          <p:cNvSpPr>
            <a:spLocks noGrp="1"/>
          </p:cNvSpPr>
          <p:nvPr>
            <p:ph sz="quarter" idx="4"/>
          </p:nvPr>
        </p:nvSpPr>
        <p:spPr>
          <a:xfrm>
            <a:off x="5844209" y="2432524"/>
            <a:ext cx="6185387" cy="3602651"/>
          </a:xfrm>
        </p:spPr>
        <p:txBody>
          <a:bodyPr>
            <a:noAutofit/>
          </a:bodyPr>
          <a:lstStyle/>
          <a:p>
            <a:pPr marL="0" indent="0">
              <a:buNone/>
            </a:pPr>
            <a:endParaRPr lang="en-US" dirty="0"/>
          </a:p>
          <a:p>
            <a:pPr lvl="0"/>
            <a:r>
              <a:rPr lang="en-US" dirty="0"/>
              <a:t>Communities in the City of Regina are changing and evolving and the CAs in Phase l are witnessing a dramatic increase in the socio-economic needs of their communities (i.e. poverty, addictions, food insecurity, housing crisis, gang violence, etc.). </a:t>
            </a:r>
          </a:p>
          <a:p>
            <a:pPr lvl="0"/>
            <a:r>
              <a:rPr lang="en-US" dirty="0"/>
              <a:t>The CAs in Phase l cannot ignore these growing disparities and find it challenging to provide recreational and cultural programming while also advocating for and responding to socio-economic needs. </a:t>
            </a:r>
          </a:p>
          <a:p>
            <a:pPr marL="0" indent="0">
              <a:buNone/>
            </a:pPr>
            <a:endParaRPr lang="en-US" sz="1000" dirty="0"/>
          </a:p>
          <a:p>
            <a:endParaRPr lang="en-US" sz="1000" dirty="0"/>
          </a:p>
          <a:p>
            <a:endParaRPr lang="en-US" sz="1000" dirty="0"/>
          </a:p>
          <a:p>
            <a:endParaRPr lang="en-US" sz="1000" dirty="0"/>
          </a:p>
          <a:p>
            <a:endParaRPr lang="en-US" sz="1000" dirty="0"/>
          </a:p>
          <a:p>
            <a:endParaRPr lang="en-US" sz="1000" dirty="0"/>
          </a:p>
          <a:p>
            <a:pPr lvl="0"/>
            <a:endParaRPr lang="en-US" sz="10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87409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7A80E-1F61-4183-96AD-B3A858B5025F}"/>
              </a:ext>
            </a:extLst>
          </p:cNvPr>
          <p:cNvSpPr>
            <a:spLocks noGrp="1"/>
          </p:cNvSpPr>
          <p:nvPr>
            <p:ph type="title"/>
          </p:nvPr>
        </p:nvSpPr>
        <p:spPr>
          <a:xfrm>
            <a:off x="674246" y="822824"/>
            <a:ext cx="9404723" cy="1400530"/>
          </a:xfrm>
        </p:spPr>
        <p:txBody>
          <a:bodyPr/>
          <a:lstStyle/>
          <a:p>
            <a:r>
              <a:rPr lang="en-US" dirty="0"/>
              <a:t>Phase l Themes: Challenges and/or Barriers cont’d…</a:t>
            </a:r>
          </a:p>
        </p:txBody>
      </p:sp>
      <p:sp>
        <p:nvSpPr>
          <p:cNvPr id="3" name="Text Placeholder 2">
            <a:extLst>
              <a:ext uri="{FF2B5EF4-FFF2-40B4-BE49-F238E27FC236}">
                <a16:creationId xmlns:a16="http://schemas.microsoft.com/office/drawing/2014/main" id="{0237B0EF-9429-48F1-A302-911C457DDE37}"/>
              </a:ext>
            </a:extLst>
          </p:cNvPr>
          <p:cNvSpPr>
            <a:spLocks noGrp="1"/>
          </p:cNvSpPr>
          <p:nvPr>
            <p:ph type="body" idx="1"/>
          </p:nvPr>
        </p:nvSpPr>
        <p:spPr>
          <a:xfrm>
            <a:off x="1154953" y="2425612"/>
            <a:ext cx="4396338" cy="576262"/>
          </a:xfrm>
        </p:spPr>
        <p:txBody>
          <a:bodyPr>
            <a:noAutofit/>
          </a:bodyPr>
          <a:lstStyle/>
          <a:p>
            <a:r>
              <a:rPr lang="en-US" sz="2000" b="1" dirty="0"/>
              <a:t>Staff “burn-out” and Turnover </a:t>
            </a:r>
          </a:p>
        </p:txBody>
      </p:sp>
      <p:sp>
        <p:nvSpPr>
          <p:cNvPr id="4" name="Content Placeholder 3">
            <a:extLst>
              <a:ext uri="{FF2B5EF4-FFF2-40B4-BE49-F238E27FC236}">
                <a16:creationId xmlns:a16="http://schemas.microsoft.com/office/drawing/2014/main" id="{D2DC06B7-5891-4841-BBF9-9CA06D2CBDF5}"/>
              </a:ext>
            </a:extLst>
          </p:cNvPr>
          <p:cNvSpPr>
            <a:spLocks noGrp="1"/>
          </p:cNvSpPr>
          <p:nvPr>
            <p:ph sz="half" idx="2"/>
          </p:nvPr>
        </p:nvSpPr>
        <p:spPr>
          <a:xfrm>
            <a:off x="929530" y="3110729"/>
            <a:ext cx="4825158" cy="3067715"/>
          </a:xfrm>
        </p:spPr>
        <p:txBody>
          <a:bodyPr>
            <a:noAutofit/>
          </a:bodyPr>
          <a:lstStyle/>
          <a:p>
            <a:r>
              <a:rPr lang="en-US" dirty="0"/>
              <a:t>The CAs in Phase l have a high staff burnout and turnover and find it challenging to find qualified people for the wages and benefits (or lack thereof) the CAs are able to offer. </a:t>
            </a:r>
          </a:p>
        </p:txBody>
      </p:sp>
      <p:sp>
        <p:nvSpPr>
          <p:cNvPr id="5" name="Text Placeholder 4">
            <a:extLst>
              <a:ext uri="{FF2B5EF4-FFF2-40B4-BE49-F238E27FC236}">
                <a16:creationId xmlns:a16="http://schemas.microsoft.com/office/drawing/2014/main" id="{85DDB639-ED08-46C7-B386-1438702C7810}"/>
              </a:ext>
            </a:extLst>
          </p:cNvPr>
          <p:cNvSpPr>
            <a:spLocks noGrp="1"/>
          </p:cNvSpPr>
          <p:nvPr>
            <p:ph type="body" sz="quarter" idx="3"/>
          </p:nvPr>
        </p:nvSpPr>
        <p:spPr>
          <a:xfrm>
            <a:off x="6463816" y="2378910"/>
            <a:ext cx="4825159" cy="576262"/>
          </a:xfrm>
        </p:spPr>
        <p:txBody>
          <a:bodyPr>
            <a:noAutofit/>
          </a:bodyPr>
          <a:lstStyle/>
          <a:p>
            <a:r>
              <a:rPr lang="en-US" sz="2000" b="1" dirty="0"/>
              <a:t>Facility Space </a:t>
            </a:r>
          </a:p>
        </p:txBody>
      </p:sp>
      <p:sp>
        <p:nvSpPr>
          <p:cNvPr id="6" name="Content Placeholder 5">
            <a:extLst>
              <a:ext uri="{FF2B5EF4-FFF2-40B4-BE49-F238E27FC236}">
                <a16:creationId xmlns:a16="http://schemas.microsoft.com/office/drawing/2014/main" id="{BDD86C44-A08C-446E-942D-998991A35EDE}"/>
              </a:ext>
            </a:extLst>
          </p:cNvPr>
          <p:cNvSpPr>
            <a:spLocks noGrp="1"/>
          </p:cNvSpPr>
          <p:nvPr>
            <p:ph sz="quarter" idx="4"/>
          </p:nvPr>
        </p:nvSpPr>
        <p:spPr>
          <a:xfrm>
            <a:off x="6211888" y="2713743"/>
            <a:ext cx="4825159" cy="3120260"/>
          </a:xfrm>
        </p:spPr>
        <p:txBody>
          <a:bodyPr>
            <a:noAutofit/>
          </a:bodyPr>
          <a:lstStyle/>
          <a:p>
            <a:pPr marL="0" indent="0">
              <a:buNone/>
            </a:pPr>
            <a:endParaRPr lang="en-US" dirty="0"/>
          </a:p>
          <a:p>
            <a:r>
              <a:rPr lang="en-US" dirty="0"/>
              <a:t>The CAs in Phase l are restricted by facility space and often experience multiple competing interests when booking shared multi-use City facilities. </a:t>
            </a:r>
          </a:p>
          <a:p>
            <a:pPr lvl="0"/>
            <a:endParaRPr lang="en-US" sz="1400" dirty="0"/>
          </a:p>
          <a:p>
            <a:endParaRPr lang="en-US" sz="1400" dirty="0"/>
          </a:p>
          <a:p>
            <a:endParaRPr lang="en-US" sz="1400" dirty="0"/>
          </a:p>
          <a:p>
            <a:endParaRPr lang="en-US" sz="1400" dirty="0"/>
          </a:p>
          <a:p>
            <a:endParaRPr lang="en-US" sz="1400" dirty="0"/>
          </a:p>
          <a:p>
            <a:pPr lvl="0"/>
            <a:endParaRPr lang="en-US" sz="1400" dirty="0"/>
          </a:p>
          <a:p>
            <a:endParaRPr lang="en-US" sz="1400" dirty="0"/>
          </a:p>
          <a:p>
            <a:endParaRPr lang="en-US" sz="1400" dirty="0"/>
          </a:p>
          <a:p>
            <a:endParaRPr lang="en-US" dirty="0"/>
          </a:p>
          <a:p>
            <a:endParaRPr lang="en-US" dirty="0"/>
          </a:p>
        </p:txBody>
      </p:sp>
    </p:spTree>
    <p:extLst>
      <p:ext uri="{BB962C8B-B14F-4D97-AF65-F5344CB8AC3E}">
        <p14:creationId xmlns:p14="http://schemas.microsoft.com/office/powerpoint/2010/main" val="2079312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1249</TotalTime>
  <Words>1763</Words>
  <Application>Microsoft Office PowerPoint</Application>
  <PresentationFormat>Widescreen</PresentationFormat>
  <Paragraphs>219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Century Gothic</vt:lpstr>
      <vt:lpstr>Symbol</vt:lpstr>
      <vt:lpstr>Wingdings 3</vt:lpstr>
      <vt:lpstr>Ion</vt:lpstr>
      <vt:lpstr>City of Regina Community Association Review </vt:lpstr>
      <vt:lpstr>Phase l Themes: Successes </vt:lpstr>
      <vt:lpstr>Phase l Themes: Successes cont’d…</vt:lpstr>
      <vt:lpstr>Phase l Themes: Successes cont’d</vt:lpstr>
      <vt:lpstr>Phase l Themes: Successes cont’d</vt:lpstr>
      <vt:lpstr>PowerPoint Presentation</vt:lpstr>
      <vt:lpstr>Did we capture the main themes under successes?  </vt:lpstr>
      <vt:lpstr>Phase l Themes: Challenges and/or Barriers </vt:lpstr>
      <vt:lpstr>Phase l Themes: Challenges and/or Barriers cont’d…</vt:lpstr>
      <vt:lpstr>Phase l Themes: Challenges and/or Barriers cont’d…</vt:lpstr>
      <vt:lpstr>Phase l Themes: Challenges and/or Barriers cont’d…</vt:lpstr>
      <vt:lpstr>Phase l Themes: Challenges and/or Barriers cont’d…</vt:lpstr>
      <vt:lpstr>Phase l Themes: Challenges and/or Barriers cont’d…</vt:lpstr>
      <vt:lpstr>Did we capture the main themes under challenges and/or barriers?  </vt:lpstr>
      <vt:lpstr>PowerPoint Presentation</vt:lpstr>
      <vt:lpstr>PowerPoint Presentation</vt:lpstr>
      <vt:lpstr>PowerPoint Presentation</vt:lpstr>
      <vt:lpstr>Questions? Comments?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Regina Community Association Review</dc:title>
  <dc:creator>Danielle Goulden</dc:creator>
  <cp:lastModifiedBy>danielle goulden</cp:lastModifiedBy>
  <cp:revision>34</cp:revision>
  <dcterms:created xsi:type="dcterms:W3CDTF">2019-10-15T02:00:41Z</dcterms:created>
  <dcterms:modified xsi:type="dcterms:W3CDTF">2025-04-03T18:47:43Z</dcterms:modified>
</cp:coreProperties>
</file>